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0"/>
  </p:notesMasterIdLst>
  <p:sldIdLst>
    <p:sldId id="256" r:id="rId2"/>
    <p:sldId id="257" r:id="rId3"/>
    <p:sldId id="286" r:id="rId4"/>
    <p:sldId id="304" r:id="rId5"/>
    <p:sldId id="305" r:id="rId6"/>
    <p:sldId id="307" r:id="rId7"/>
    <p:sldId id="308" r:id="rId8"/>
    <p:sldId id="309" r:id="rId9"/>
    <p:sldId id="310" r:id="rId10"/>
    <p:sldId id="311" r:id="rId11"/>
    <p:sldId id="312" r:id="rId12"/>
    <p:sldId id="321" r:id="rId13"/>
    <p:sldId id="322" r:id="rId14"/>
    <p:sldId id="323" r:id="rId15"/>
    <p:sldId id="324" r:id="rId16"/>
    <p:sldId id="325" r:id="rId17"/>
    <p:sldId id="326" r:id="rId18"/>
    <p:sldId id="301" r:id="rId19"/>
    <p:sldId id="314" r:id="rId20"/>
    <p:sldId id="319" r:id="rId21"/>
    <p:sldId id="320" r:id="rId22"/>
    <p:sldId id="313" r:id="rId23"/>
    <p:sldId id="329" r:id="rId24"/>
    <p:sldId id="315" r:id="rId25"/>
    <p:sldId id="316" r:id="rId26"/>
    <p:sldId id="327" r:id="rId27"/>
    <p:sldId id="328" r:id="rId28"/>
    <p:sldId id="287" r:id="rId29"/>
    <p:sldId id="318" r:id="rId30"/>
    <p:sldId id="317" r:id="rId31"/>
    <p:sldId id="302" r:id="rId32"/>
    <p:sldId id="332" r:id="rId33"/>
    <p:sldId id="333" r:id="rId34"/>
    <p:sldId id="334" r:id="rId35"/>
    <p:sldId id="335" r:id="rId36"/>
    <p:sldId id="336" r:id="rId37"/>
    <p:sldId id="303" r:id="rId38"/>
    <p:sldId id="285" r:id="rId39"/>
  </p:sldIdLst>
  <p:sldSz cx="9144000" cy="5143500" type="screen16x9"/>
  <p:notesSz cx="6858000" cy="9144000"/>
  <p:embeddedFontLst>
    <p:embeddedFont>
      <p:font typeface="Lora" pitchFamily="2" charset="0"/>
      <p:regular r:id="rId41"/>
      <p:bold r:id="rId42"/>
      <p:italic r:id="rId43"/>
      <p:boldItalic r:id="rId44"/>
    </p:embeddedFont>
    <p:embeddedFont>
      <p:font typeface="Quattrocento Sans" panose="020B0502050000020003" pitchFamily="34" charset="0"/>
      <p:regular r:id="rId45"/>
      <p:bold r:id="rId46"/>
      <p:italic r:id="rId47"/>
      <p:boldItalic r:id="rId48"/>
    </p:embeddedFont>
    <p:embeddedFont>
      <p:font typeface="Trebuchet MS" panose="020B0603020202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57"/>
    <p:restoredTop sz="94241" autoAdjust="0"/>
  </p:normalViewPr>
  <p:slideViewPr>
    <p:cSldViewPr snapToGrid="0">
      <p:cViewPr varScale="1">
        <p:scale>
          <a:sx n="103" d="100"/>
          <a:sy n="103" d="100"/>
        </p:scale>
        <p:origin x="5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F7ABF2-9A50-AB4E-AF50-2602CA9A121A}" type="doc">
      <dgm:prSet loTypeId="urn:microsoft.com/office/officeart/2005/8/layout/chevron1" loCatId="" qsTypeId="urn:microsoft.com/office/officeart/2005/8/quickstyle/simple3" qsCatId="simple" csTypeId="urn:microsoft.com/office/officeart/2005/8/colors/colorful1" csCatId="colorful" phldr="1"/>
      <dgm:spPr/>
      <dgm:t>
        <a:bodyPr/>
        <a:lstStyle/>
        <a:p>
          <a:endParaRPr lang="zh-TW" altLang="en-US"/>
        </a:p>
      </dgm:t>
    </dgm:pt>
    <dgm:pt modelId="{957A09CB-A7A2-264F-AE1C-2857A498959A}">
      <dgm:prSet phldrT="[文字]"/>
      <dgm:spPr/>
      <dgm:t>
        <a:bodyPr/>
        <a:lstStyle/>
        <a:p>
          <a:r>
            <a:rPr lang="en-US" altLang="zh-TW" dirty="0"/>
            <a:t>Intro</a:t>
          </a:r>
          <a:endParaRPr lang="zh-TW" altLang="en-US" dirty="0"/>
        </a:p>
      </dgm:t>
    </dgm:pt>
    <dgm:pt modelId="{6389AE4B-0460-2744-A1AF-97736C7C3DF2}" type="parTrans" cxnId="{19E18B64-C8BE-AB48-B64D-4571C53AD325}">
      <dgm:prSet/>
      <dgm:spPr/>
      <dgm:t>
        <a:bodyPr/>
        <a:lstStyle/>
        <a:p>
          <a:endParaRPr lang="zh-TW" altLang="en-US"/>
        </a:p>
      </dgm:t>
    </dgm:pt>
    <dgm:pt modelId="{58F14154-B90C-3E44-BCFC-93A1057B6659}" type="sibTrans" cxnId="{19E18B64-C8BE-AB48-B64D-4571C53AD325}">
      <dgm:prSet/>
      <dgm:spPr/>
      <dgm:t>
        <a:bodyPr/>
        <a:lstStyle/>
        <a:p>
          <a:endParaRPr lang="zh-TW" altLang="en-US"/>
        </a:p>
      </dgm:t>
    </dgm:pt>
    <dgm:pt modelId="{AFC42347-5C8E-E745-9D1C-C1F1B5EFE045}">
      <dgm:prSet phldrT="[文字]"/>
      <dgm:spPr/>
      <dgm:t>
        <a:bodyPr/>
        <a:lstStyle/>
        <a:p>
          <a:r>
            <a:rPr lang="en-US" altLang="zh-TW" dirty="0"/>
            <a:t>Concepts</a:t>
          </a:r>
          <a:endParaRPr lang="zh-TW" altLang="en-US" dirty="0"/>
        </a:p>
      </dgm:t>
    </dgm:pt>
    <dgm:pt modelId="{DC4329A9-5C51-AB43-943E-B192BA1E3F7A}" type="parTrans" cxnId="{81A409B9-3D3A-6847-8559-0631C090906F}">
      <dgm:prSet/>
      <dgm:spPr/>
      <dgm:t>
        <a:bodyPr/>
        <a:lstStyle/>
        <a:p>
          <a:endParaRPr lang="zh-TW" altLang="en-US"/>
        </a:p>
      </dgm:t>
    </dgm:pt>
    <dgm:pt modelId="{77BB1018-B866-E645-B36D-E7B9B4F6C344}" type="sibTrans" cxnId="{81A409B9-3D3A-6847-8559-0631C090906F}">
      <dgm:prSet/>
      <dgm:spPr/>
      <dgm:t>
        <a:bodyPr/>
        <a:lstStyle/>
        <a:p>
          <a:endParaRPr lang="zh-TW" altLang="en-US"/>
        </a:p>
      </dgm:t>
    </dgm:pt>
    <dgm:pt modelId="{AAA245B0-CF26-7048-8392-EA0F8FA0F438}">
      <dgm:prSet phldrT="[文字]"/>
      <dgm:spPr/>
      <dgm:t>
        <a:bodyPr/>
        <a:lstStyle/>
        <a:p>
          <a:r>
            <a:rPr lang="en-US" altLang="zh-TW" dirty="0"/>
            <a:t>Demo</a:t>
          </a:r>
          <a:endParaRPr lang="zh-TW" altLang="en-US" dirty="0"/>
        </a:p>
      </dgm:t>
    </dgm:pt>
    <dgm:pt modelId="{8585A65F-1E0F-C246-B323-A96F187F4955}" type="parTrans" cxnId="{84376041-0AB2-7143-A20B-72EC51C1B7E3}">
      <dgm:prSet/>
      <dgm:spPr/>
      <dgm:t>
        <a:bodyPr/>
        <a:lstStyle/>
        <a:p>
          <a:endParaRPr lang="zh-TW" altLang="en-US"/>
        </a:p>
      </dgm:t>
    </dgm:pt>
    <dgm:pt modelId="{9FB5FF5B-B79B-DF4A-9C43-6EAF2ED10C2A}" type="sibTrans" cxnId="{84376041-0AB2-7143-A20B-72EC51C1B7E3}">
      <dgm:prSet/>
      <dgm:spPr/>
      <dgm:t>
        <a:bodyPr/>
        <a:lstStyle/>
        <a:p>
          <a:endParaRPr lang="zh-TW" altLang="en-US"/>
        </a:p>
      </dgm:t>
    </dgm:pt>
    <dgm:pt modelId="{D8820644-C360-6841-9098-96B681894584}">
      <dgm:prSet/>
      <dgm:spPr/>
      <dgm:t>
        <a:bodyPr/>
        <a:lstStyle/>
        <a:p>
          <a:r>
            <a:rPr lang="en-US" altLang="zh-TW" dirty="0"/>
            <a:t>Orange</a:t>
          </a:r>
          <a:endParaRPr lang="zh-TW" altLang="en-US" dirty="0"/>
        </a:p>
      </dgm:t>
    </dgm:pt>
    <dgm:pt modelId="{2B530C25-DE66-6B49-B2E8-35A32DFB478B}" type="parTrans" cxnId="{EE92759F-AD66-D442-8A66-C2F3EFCB9234}">
      <dgm:prSet/>
      <dgm:spPr/>
      <dgm:t>
        <a:bodyPr/>
        <a:lstStyle/>
        <a:p>
          <a:endParaRPr lang="zh-TW" altLang="en-US"/>
        </a:p>
      </dgm:t>
    </dgm:pt>
    <dgm:pt modelId="{CCDCFC30-5C34-1D41-8DA9-9B777F51BC97}" type="sibTrans" cxnId="{EE92759F-AD66-D442-8A66-C2F3EFCB9234}">
      <dgm:prSet/>
      <dgm:spPr/>
      <dgm:t>
        <a:bodyPr/>
        <a:lstStyle/>
        <a:p>
          <a:endParaRPr lang="zh-TW" altLang="en-US"/>
        </a:p>
      </dgm:t>
    </dgm:pt>
    <dgm:pt modelId="{7EB7DE1A-D628-FE42-B8EF-474E9578261A}" type="pres">
      <dgm:prSet presAssocID="{D3F7ABF2-9A50-AB4E-AF50-2602CA9A121A}" presName="Name0" presStyleCnt="0">
        <dgm:presLayoutVars>
          <dgm:dir/>
          <dgm:animLvl val="lvl"/>
          <dgm:resizeHandles val="exact"/>
        </dgm:presLayoutVars>
      </dgm:prSet>
      <dgm:spPr/>
    </dgm:pt>
    <dgm:pt modelId="{4AF455C0-1EDB-404D-B767-D758FAF59FD0}" type="pres">
      <dgm:prSet presAssocID="{957A09CB-A7A2-264F-AE1C-2857A498959A}" presName="parTxOnly" presStyleLbl="node1" presStyleIdx="0" presStyleCnt="4">
        <dgm:presLayoutVars>
          <dgm:chMax val="0"/>
          <dgm:chPref val="0"/>
          <dgm:bulletEnabled val="1"/>
        </dgm:presLayoutVars>
      </dgm:prSet>
      <dgm:spPr/>
    </dgm:pt>
    <dgm:pt modelId="{E43BA9FD-9873-BA43-B8AB-751F38248D63}" type="pres">
      <dgm:prSet presAssocID="{58F14154-B90C-3E44-BCFC-93A1057B6659}" presName="parTxOnlySpace" presStyleCnt="0"/>
      <dgm:spPr/>
    </dgm:pt>
    <dgm:pt modelId="{C14A6157-53F1-4845-A5C6-21A89B1CA449}" type="pres">
      <dgm:prSet presAssocID="{AFC42347-5C8E-E745-9D1C-C1F1B5EFE045}" presName="parTxOnly" presStyleLbl="node1" presStyleIdx="1" presStyleCnt="4">
        <dgm:presLayoutVars>
          <dgm:chMax val="0"/>
          <dgm:chPref val="0"/>
          <dgm:bulletEnabled val="1"/>
        </dgm:presLayoutVars>
      </dgm:prSet>
      <dgm:spPr/>
    </dgm:pt>
    <dgm:pt modelId="{FB976381-48D3-F746-BD30-5F8801B19949}" type="pres">
      <dgm:prSet presAssocID="{77BB1018-B866-E645-B36D-E7B9B4F6C344}" presName="parTxOnlySpace" presStyleCnt="0"/>
      <dgm:spPr/>
    </dgm:pt>
    <dgm:pt modelId="{05F863C6-279D-5A4D-84B8-776E4EA815D8}" type="pres">
      <dgm:prSet presAssocID="{D8820644-C360-6841-9098-96B681894584}" presName="parTxOnly" presStyleLbl="node1" presStyleIdx="2" presStyleCnt="4">
        <dgm:presLayoutVars>
          <dgm:chMax val="0"/>
          <dgm:chPref val="0"/>
          <dgm:bulletEnabled val="1"/>
        </dgm:presLayoutVars>
      </dgm:prSet>
      <dgm:spPr/>
    </dgm:pt>
    <dgm:pt modelId="{D13C3B22-78FD-F649-AE45-25A8DA578374}" type="pres">
      <dgm:prSet presAssocID="{CCDCFC30-5C34-1D41-8DA9-9B777F51BC97}" presName="parTxOnlySpace" presStyleCnt="0"/>
      <dgm:spPr/>
    </dgm:pt>
    <dgm:pt modelId="{C7179336-5E36-CF4D-AE3F-6CA3C5169C91}" type="pres">
      <dgm:prSet presAssocID="{AAA245B0-CF26-7048-8392-EA0F8FA0F438}" presName="parTxOnly" presStyleLbl="node1" presStyleIdx="3" presStyleCnt="4">
        <dgm:presLayoutVars>
          <dgm:chMax val="0"/>
          <dgm:chPref val="0"/>
          <dgm:bulletEnabled val="1"/>
        </dgm:presLayoutVars>
      </dgm:prSet>
      <dgm:spPr/>
    </dgm:pt>
  </dgm:ptLst>
  <dgm:cxnLst>
    <dgm:cxn modelId="{84376041-0AB2-7143-A20B-72EC51C1B7E3}" srcId="{D3F7ABF2-9A50-AB4E-AF50-2602CA9A121A}" destId="{AAA245B0-CF26-7048-8392-EA0F8FA0F438}" srcOrd="3" destOrd="0" parTransId="{8585A65F-1E0F-C246-B323-A96F187F4955}" sibTransId="{9FB5FF5B-B79B-DF4A-9C43-6EAF2ED10C2A}"/>
    <dgm:cxn modelId="{19E18B64-C8BE-AB48-B64D-4571C53AD325}" srcId="{D3F7ABF2-9A50-AB4E-AF50-2602CA9A121A}" destId="{957A09CB-A7A2-264F-AE1C-2857A498959A}" srcOrd="0" destOrd="0" parTransId="{6389AE4B-0460-2744-A1AF-97736C7C3DF2}" sibTransId="{58F14154-B90C-3E44-BCFC-93A1057B6659}"/>
    <dgm:cxn modelId="{1B5EA84E-A049-134A-9AAF-EA699D75EE67}" type="presOf" srcId="{957A09CB-A7A2-264F-AE1C-2857A498959A}" destId="{4AF455C0-1EDB-404D-B767-D758FAF59FD0}" srcOrd="0" destOrd="0" presId="urn:microsoft.com/office/officeart/2005/8/layout/chevron1"/>
    <dgm:cxn modelId="{EE92759F-AD66-D442-8A66-C2F3EFCB9234}" srcId="{D3F7ABF2-9A50-AB4E-AF50-2602CA9A121A}" destId="{D8820644-C360-6841-9098-96B681894584}" srcOrd="2" destOrd="0" parTransId="{2B530C25-DE66-6B49-B2E8-35A32DFB478B}" sibTransId="{CCDCFC30-5C34-1D41-8DA9-9B777F51BC97}"/>
    <dgm:cxn modelId="{677664AD-191F-A145-8E1C-F90FD632E15B}" type="presOf" srcId="{AFC42347-5C8E-E745-9D1C-C1F1B5EFE045}" destId="{C14A6157-53F1-4845-A5C6-21A89B1CA449}" srcOrd="0" destOrd="0" presId="urn:microsoft.com/office/officeart/2005/8/layout/chevron1"/>
    <dgm:cxn modelId="{81A409B9-3D3A-6847-8559-0631C090906F}" srcId="{D3F7ABF2-9A50-AB4E-AF50-2602CA9A121A}" destId="{AFC42347-5C8E-E745-9D1C-C1F1B5EFE045}" srcOrd="1" destOrd="0" parTransId="{DC4329A9-5C51-AB43-943E-B192BA1E3F7A}" sibTransId="{77BB1018-B866-E645-B36D-E7B9B4F6C344}"/>
    <dgm:cxn modelId="{12FA0ECB-7726-BB48-AFA2-30FD63B02B17}" type="presOf" srcId="{D8820644-C360-6841-9098-96B681894584}" destId="{05F863C6-279D-5A4D-84B8-776E4EA815D8}" srcOrd="0" destOrd="0" presId="urn:microsoft.com/office/officeart/2005/8/layout/chevron1"/>
    <dgm:cxn modelId="{30BB0EEA-C61B-464F-AC65-2F862F8C3E35}" type="presOf" srcId="{D3F7ABF2-9A50-AB4E-AF50-2602CA9A121A}" destId="{7EB7DE1A-D628-FE42-B8EF-474E9578261A}" srcOrd="0" destOrd="0" presId="urn:microsoft.com/office/officeart/2005/8/layout/chevron1"/>
    <dgm:cxn modelId="{53162EFA-36A0-A948-B661-183BB434367B}" type="presOf" srcId="{AAA245B0-CF26-7048-8392-EA0F8FA0F438}" destId="{C7179336-5E36-CF4D-AE3F-6CA3C5169C91}" srcOrd="0" destOrd="0" presId="urn:microsoft.com/office/officeart/2005/8/layout/chevron1"/>
    <dgm:cxn modelId="{E2CAEDEC-26F8-0840-AF81-E7913B1EDF89}" type="presParOf" srcId="{7EB7DE1A-D628-FE42-B8EF-474E9578261A}" destId="{4AF455C0-1EDB-404D-B767-D758FAF59FD0}" srcOrd="0" destOrd="0" presId="urn:microsoft.com/office/officeart/2005/8/layout/chevron1"/>
    <dgm:cxn modelId="{88903073-2EC9-484C-A94E-2AE35EF935FE}" type="presParOf" srcId="{7EB7DE1A-D628-FE42-B8EF-474E9578261A}" destId="{E43BA9FD-9873-BA43-B8AB-751F38248D63}" srcOrd="1" destOrd="0" presId="urn:microsoft.com/office/officeart/2005/8/layout/chevron1"/>
    <dgm:cxn modelId="{184C35D8-C07E-7942-A028-393F3C366AC1}" type="presParOf" srcId="{7EB7DE1A-D628-FE42-B8EF-474E9578261A}" destId="{C14A6157-53F1-4845-A5C6-21A89B1CA449}" srcOrd="2" destOrd="0" presId="urn:microsoft.com/office/officeart/2005/8/layout/chevron1"/>
    <dgm:cxn modelId="{CF020600-710F-5449-A510-B4F0D21FA569}" type="presParOf" srcId="{7EB7DE1A-D628-FE42-B8EF-474E9578261A}" destId="{FB976381-48D3-F746-BD30-5F8801B19949}" srcOrd="3" destOrd="0" presId="urn:microsoft.com/office/officeart/2005/8/layout/chevron1"/>
    <dgm:cxn modelId="{9DFEFF3C-2830-D645-8FDC-335C36AAB5CE}" type="presParOf" srcId="{7EB7DE1A-D628-FE42-B8EF-474E9578261A}" destId="{05F863C6-279D-5A4D-84B8-776E4EA815D8}" srcOrd="4" destOrd="0" presId="urn:microsoft.com/office/officeart/2005/8/layout/chevron1"/>
    <dgm:cxn modelId="{38C95FDD-EB47-D94B-ACB5-C127C2EB6D96}" type="presParOf" srcId="{7EB7DE1A-D628-FE42-B8EF-474E9578261A}" destId="{D13C3B22-78FD-F649-AE45-25A8DA578374}" srcOrd="5" destOrd="0" presId="urn:microsoft.com/office/officeart/2005/8/layout/chevron1"/>
    <dgm:cxn modelId="{0ABFC6BB-75C2-8B4D-9FB7-7CD4A1A4ECB3}" type="presParOf" srcId="{7EB7DE1A-D628-FE42-B8EF-474E9578261A}" destId="{C7179336-5E36-CF4D-AE3F-6CA3C5169C9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F7ABF2-9A50-AB4E-AF50-2602CA9A121A}" type="doc">
      <dgm:prSet loTypeId="urn:microsoft.com/office/officeart/2005/8/layout/chevron1" loCatId="" qsTypeId="urn:microsoft.com/office/officeart/2005/8/quickstyle/simple3" qsCatId="simple" csTypeId="urn:microsoft.com/office/officeart/2005/8/colors/colorful1" csCatId="colorful" phldr="1"/>
      <dgm:spPr/>
      <dgm:t>
        <a:bodyPr/>
        <a:lstStyle/>
        <a:p>
          <a:endParaRPr lang="zh-TW" altLang="en-US"/>
        </a:p>
      </dgm:t>
    </dgm:pt>
    <dgm:pt modelId="{957A09CB-A7A2-264F-AE1C-2857A498959A}">
      <dgm:prSet phldrT="[文字]" custT="1"/>
      <dgm:spPr/>
      <dgm:t>
        <a:bodyPr/>
        <a:lstStyle/>
        <a:p>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Problems</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dgm:t>
    </dgm:pt>
    <dgm:pt modelId="{6389AE4B-0460-2744-A1AF-97736C7C3DF2}" type="parTrans" cxnId="{19E18B64-C8BE-AB48-B64D-4571C53AD325}">
      <dgm:prSet/>
      <dgm:spPr/>
      <dgm:t>
        <a:bodyPr/>
        <a:lstStyle/>
        <a:p>
          <a:endParaRPr lang="zh-TW" altLang="en-US"/>
        </a:p>
      </dgm:t>
    </dgm:pt>
    <dgm:pt modelId="{58F14154-B90C-3E44-BCFC-93A1057B6659}" type="sibTrans" cxnId="{19E18B64-C8BE-AB48-B64D-4571C53AD325}">
      <dgm:prSet/>
      <dgm:spPr/>
      <dgm:t>
        <a:bodyPr/>
        <a:lstStyle/>
        <a:p>
          <a:endParaRPr lang="zh-TW" altLang="en-US"/>
        </a:p>
      </dgm:t>
    </dgm:pt>
    <dgm:pt modelId="{AFC42347-5C8E-E745-9D1C-C1F1B5EFE045}">
      <dgm:prSet phldrT="[文字]" custT="1"/>
      <dgm:spPr/>
      <dgm:t>
        <a:bodyPr/>
        <a:lstStyle/>
        <a:p>
          <a:r>
            <a:rPr lang="en-US" altLang="zh-TW" sz="2000" dirty="0">
              <a:latin typeface="Times New Roman" panose="02020603050405020304" pitchFamily="18" charset="0"/>
              <a:cs typeface="Times New Roman" panose="02020603050405020304" pitchFamily="18" charset="0"/>
            </a:rPr>
            <a:t>ML Types</a:t>
          </a:r>
          <a:endParaRPr lang="zh-TW" altLang="en-US" sz="2000" dirty="0">
            <a:latin typeface="Times New Roman" panose="02020603050405020304" pitchFamily="18" charset="0"/>
            <a:cs typeface="Times New Roman" panose="02020603050405020304" pitchFamily="18" charset="0"/>
          </a:endParaRPr>
        </a:p>
      </dgm:t>
    </dgm:pt>
    <dgm:pt modelId="{DC4329A9-5C51-AB43-943E-B192BA1E3F7A}" type="parTrans" cxnId="{81A409B9-3D3A-6847-8559-0631C090906F}">
      <dgm:prSet/>
      <dgm:spPr/>
      <dgm:t>
        <a:bodyPr/>
        <a:lstStyle/>
        <a:p>
          <a:endParaRPr lang="zh-TW" altLang="en-US"/>
        </a:p>
      </dgm:t>
    </dgm:pt>
    <dgm:pt modelId="{77BB1018-B866-E645-B36D-E7B9B4F6C344}" type="sibTrans" cxnId="{81A409B9-3D3A-6847-8559-0631C090906F}">
      <dgm:prSet/>
      <dgm:spPr/>
      <dgm:t>
        <a:bodyPr/>
        <a:lstStyle/>
        <a:p>
          <a:endParaRPr lang="zh-TW" altLang="en-US"/>
        </a:p>
      </dgm:t>
    </dgm:pt>
    <dgm:pt modelId="{AAA245B0-CF26-7048-8392-EA0F8FA0F438}">
      <dgm:prSet phldrT="[文字]" custT="1"/>
      <dgm:spPr/>
      <dgm:t>
        <a:bodyPr/>
        <a:lstStyle/>
        <a:p>
          <a:r>
            <a:rPr lang="en-US" altLang="zh-TW" sz="2000" dirty="0">
              <a:latin typeface="Times New Roman" panose="02020603050405020304" pitchFamily="18" charset="0"/>
              <a:cs typeface="Times New Roman" panose="02020603050405020304" pitchFamily="18" charset="0"/>
            </a:rPr>
            <a:t>Optimization</a:t>
          </a:r>
          <a:endParaRPr lang="zh-TW" altLang="en-US" sz="2400" dirty="0">
            <a:latin typeface="Times New Roman" panose="02020603050405020304" pitchFamily="18" charset="0"/>
            <a:cs typeface="Times New Roman" panose="02020603050405020304" pitchFamily="18" charset="0"/>
          </a:endParaRPr>
        </a:p>
      </dgm:t>
    </dgm:pt>
    <dgm:pt modelId="{8585A65F-1E0F-C246-B323-A96F187F4955}" type="parTrans" cxnId="{84376041-0AB2-7143-A20B-72EC51C1B7E3}">
      <dgm:prSet/>
      <dgm:spPr/>
      <dgm:t>
        <a:bodyPr/>
        <a:lstStyle/>
        <a:p>
          <a:endParaRPr lang="zh-TW" altLang="en-US"/>
        </a:p>
      </dgm:t>
    </dgm:pt>
    <dgm:pt modelId="{9FB5FF5B-B79B-DF4A-9C43-6EAF2ED10C2A}" type="sibTrans" cxnId="{84376041-0AB2-7143-A20B-72EC51C1B7E3}">
      <dgm:prSet/>
      <dgm:spPr/>
      <dgm:t>
        <a:bodyPr/>
        <a:lstStyle/>
        <a:p>
          <a:endParaRPr lang="zh-TW" altLang="en-US"/>
        </a:p>
      </dgm:t>
    </dgm:pt>
    <dgm:pt modelId="{D8820644-C360-6841-9098-96B681894584}">
      <dgm:prSet custT="1"/>
      <dgm:spPr/>
      <dgm:t>
        <a:bodyPr/>
        <a:lstStyle/>
        <a:p>
          <a:r>
            <a:rPr lang="en-US" altLang="zh-TW" sz="2000" dirty="0">
              <a:latin typeface="Times New Roman" panose="02020603050405020304" pitchFamily="18" charset="0"/>
              <a:cs typeface="Times New Roman" panose="02020603050405020304" pitchFamily="18" charset="0"/>
            </a:rPr>
            <a:t>ML Algorithms</a:t>
          </a:r>
          <a:endParaRPr lang="zh-TW" altLang="en-US" sz="2400" dirty="0">
            <a:latin typeface="Times New Roman" panose="02020603050405020304" pitchFamily="18" charset="0"/>
            <a:cs typeface="Times New Roman" panose="02020603050405020304" pitchFamily="18" charset="0"/>
          </a:endParaRPr>
        </a:p>
      </dgm:t>
    </dgm:pt>
    <dgm:pt modelId="{2B530C25-DE66-6B49-B2E8-35A32DFB478B}" type="parTrans" cxnId="{EE92759F-AD66-D442-8A66-C2F3EFCB9234}">
      <dgm:prSet/>
      <dgm:spPr/>
      <dgm:t>
        <a:bodyPr/>
        <a:lstStyle/>
        <a:p>
          <a:endParaRPr lang="zh-TW" altLang="en-US"/>
        </a:p>
      </dgm:t>
    </dgm:pt>
    <dgm:pt modelId="{CCDCFC30-5C34-1D41-8DA9-9B777F51BC97}" type="sibTrans" cxnId="{EE92759F-AD66-D442-8A66-C2F3EFCB9234}">
      <dgm:prSet/>
      <dgm:spPr/>
      <dgm:t>
        <a:bodyPr/>
        <a:lstStyle/>
        <a:p>
          <a:endParaRPr lang="zh-TW" altLang="en-US"/>
        </a:p>
      </dgm:t>
    </dgm:pt>
    <dgm:pt modelId="{7EB7DE1A-D628-FE42-B8EF-474E9578261A}" type="pres">
      <dgm:prSet presAssocID="{D3F7ABF2-9A50-AB4E-AF50-2602CA9A121A}" presName="Name0" presStyleCnt="0">
        <dgm:presLayoutVars>
          <dgm:dir/>
          <dgm:animLvl val="lvl"/>
          <dgm:resizeHandles val="exact"/>
        </dgm:presLayoutVars>
      </dgm:prSet>
      <dgm:spPr/>
    </dgm:pt>
    <dgm:pt modelId="{4AF455C0-1EDB-404D-B767-D758FAF59FD0}" type="pres">
      <dgm:prSet presAssocID="{957A09CB-A7A2-264F-AE1C-2857A498959A}" presName="parTxOnly" presStyleLbl="node1" presStyleIdx="0" presStyleCnt="4">
        <dgm:presLayoutVars>
          <dgm:chMax val="0"/>
          <dgm:chPref val="0"/>
          <dgm:bulletEnabled val="1"/>
        </dgm:presLayoutVars>
      </dgm:prSet>
      <dgm:spPr/>
    </dgm:pt>
    <dgm:pt modelId="{E43BA9FD-9873-BA43-B8AB-751F38248D63}" type="pres">
      <dgm:prSet presAssocID="{58F14154-B90C-3E44-BCFC-93A1057B6659}" presName="parTxOnlySpace" presStyleCnt="0"/>
      <dgm:spPr/>
    </dgm:pt>
    <dgm:pt modelId="{C14A6157-53F1-4845-A5C6-21A89B1CA449}" type="pres">
      <dgm:prSet presAssocID="{AFC42347-5C8E-E745-9D1C-C1F1B5EFE045}" presName="parTxOnly" presStyleLbl="node1" presStyleIdx="1" presStyleCnt="4">
        <dgm:presLayoutVars>
          <dgm:chMax val="0"/>
          <dgm:chPref val="0"/>
          <dgm:bulletEnabled val="1"/>
        </dgm:presLayoutVars>
      </dgm:prSet>
      <dgm:spPr/>
    </dgm:pt>
    <dgm:pt modelId="{FB976381-48D3-F746-BD30-5F8801B19949}" type="pres">
      <dgm:prSet presAssocID="{77BB1018-B866-E645-B36D-E7B9B4F6C344}" presName="parTxOnlySpace" presStyleCnt="0"/>
      <dgm:spPr/>
    </dgm:pt>
    <dgm:pt modelId="{05F863C6-279D-5A4D-84B8-776E4EA815D8}" type="pres">
      <dgm:prSet presAssocID="{D8820644-C360-6841-9098-96B681894584}" presName="parTxOnly" presStyleLbl="node1" presStyleIdx="2" presStyleCnt="4">
        <dgm:presLayoutVars>
          <dgm:chMax val="0"/>
          <dgm:chPref val="0"/>
          <dgm:bulletEnabled val="1"/>
        </dgm:presLayoutVars>
      </dgm:prSet>
      <dgm:spPr/>
    </dgm:pt>
    <dgm:pt modelId="{D13C3B22-78FD-F649-AE45-25A8DA578374}" type="pres">
      <dgm:prSet presAssocID="{CCDCFC30-5C34-1D41-8DA9-9B777F51BC97}" presName="parTxOnlySpace" presStyleCnt="0"/>
      <dgm:spPr/>
    </dgm:pt>
    <dgm:pt modelId="{C7179336-5E36-CF4D-AE3F-6CA3C5169C91}" type="pres">
      <dgm:prSet presAssocID="{AAA245B0-CF26-7048-8392-EA0F8FA0F438}" presName="parTxOnly" presStyleLbl="node1" presStyleIdx="3" presStyleCnt="4">
        <dgm:presLayoutVars>
          <dgm:chMax val="0"/>
          <dgm:chPref val="0"/>
          <dgm:bulletEnabled val="1"/>
        </dgm:presLayoutVars>
      </dgm:prSet>
      <dgm:spPr/>
    </dgm:pt>
  </dgm:ptLst>
  <dgm:cxnLst>
    <dgm:cxn modelId="{84376041-0AB2-7143-A20B-72EC51C1B7E3}" srcId="{D3F7ABF2-9A50-AB4E-AF50-2602CA9A121A}" destId="{AAA245B0-CF26-7048-8392-EA0F8FA0F438}" srcOrd="3" destOrd="0" parTransId="{8585A65F-1E0F-C246-B323-A96F187F4955}" sibTransId="{9FB5FF5B-B79B-DF4A-9C43-6EAF2ED10C2A}"/>
    <dgm:cxn modelId="{19E18B64-C8BE-AB48-B64D-4571C53AD325}" srcId="{D3F7ABF2-9A50-AB4E-AF50-2602CA9A121A}" destId="{957A09CB-A7A2-264F-AE1C-2857A498959A}" srcOrd="0" destOrd="0" parTransId="{6389AE4B-0460-2744-A1AF-97736C7C3DF2}" sibTransId="{58F14154-B90C-3E44-BCFC-93A1057B6659}"/>
    <dgm:cxn modelId="{1B5EA84E-A049-134A-9AAF-EA699D75EE67}" type="presOf" srcId="{957A09CB-A7A2-264F-AE1C-2857A498959A}" destId="{4AF455C0-1EDB-404D-B767-D758FAF59FD0}" srcOrd="0" destOrd="0" presId="urn:microsoft.com/office/officeart/2005/8/layout/chevron1"/>
    <dgm:cxn modelId="{EE92759F-AD66-D442-8A66-C2F3EFCB9234}" srcId="{D3F7ABF2-9A50-AB4E-AF50-2602CA9A121A}" destId="{D8820644-C360-6841-9098-96B681894584}" srcOrd="2" destOrd="0" parTransId="{2B530C25-DE66-6B49-B2E8-35A32DFB478B}" sibTransId="{CCDCFC30-5C34-1D41-8DA9-9B777F51BC97}"/>
    <dgm:cxn modelId="{677664AD-191F-A145-8E1C-F90FD632E15B}" type="presOf" srcId="{AFC42347-5C8E-E745-9D1C-C1F1B5EFE045}" destId="{C14A6157-53F1-4845-A5C6-21A89B1CA449}" srcOrd="0" destOrd="0" presId="urn:microsoft.com/office/officeart/2005/8/layout/chevron1"/>
    <dgm:cxn modelId="{81A409B9-3D3A-6847-8559-0631C090906F}" srcId="{D3F7ABF2-9A50-AB4E-AF50-2602CA9A121A}" destId="{AFC42347-5C8E-E745-9D1C-C1F1B5EFE045}" srcOrd="1" destOrd="0" parTransId="{DC4329A9-5C51-AB43-943E-B192BA1E3F7A}" sibTransId="{77BB1018-B866-E645-B36D-E7B9B4F6C344}"/>
    <dgm:cxn modelId="{12FA0ECB-7726-BB48-AFA2-30FD63B02B17}" type="presOf" srcId="{D8820644-C360-6841-9098-96B681894584}" destId="{05F863C6-279D-5A4D-84B8-776E4EA815D8}" srcOrd="0" destOrd="0" presId="urn:microsoft.com/office/officeart/2005/8/layout/chevron1"/>
    <dgm:cxn modelId="{30BB0EEA-C61B-464F-AC65-2F862F8C3E35}" type="presOf" srcId="{D3F7ABF2-9A50-AB4E-AF50-2602CA9A121A}" destId="{7EB7DE1A-D628-FE42-B8EF-474E9578261A}" srcOrd="0" destOrd="0" presId="urn:microsoft.com/office/officeart/2005/8/layout/chevron1"/>
    <dgm:cxn modelId="{53162EFA-36A0-A948-B661-183BB434367B}" type="presOf" srcId="{AAA245B0-CF26-7048-8392-EA0F8FA0F438}" destId="{C7179336-5E36-CF4D-AE3F-6CA3C5169C91}" srcOrd="0" destOrd="0" presId="urn:microsoft.com/office/officeart/2005/8/layout/chevron1"/>
    <dgm:cxn modelId="{E2CAEDEC-26F8-0840-AF81-E7913B1EDF89}" type="presParOf" srcId="{7EB7DE1A-D628-FE42-B8EF-474E9578261A}" destId="{4AF455C0-1EDB-404D-B767-D758FAF59FD0}" srcOrd="0" destOrd="0" presId="urn:microsoft.com/office/officeart/2005/8/layout/chevron1"/>
    <dgm:cxn modelId="{88903073-2EC9-484C-A94E-2AE35EF935FE}" type="presParOf" srcId="{7EB7DE1A-D628-FE42-B8EF-474E9578261A}" destId="{E43BA9FD-9873-BA43-B8AB-751F38248D63}" srcOrd="1" destOrd="0" presId="urn:microsoft.com/office/officeart/2005/8/layout/chevron1"/>
    <dgm:cxn modelId="{184C35D8-C07E-7942-A028-393F3C366AC1}" type="presParOf" srcId="{7EB7DE1A-D628-FE42-B8EF-474E9578261A}" destId="{C14A6157-53F1-4845-A5C6-21A89B1CA449}" srcOrd="2" destOrd="0" presId="urn:microsoft.com/office/officeart/2005/8/layout/chevron1"/>
    <dgm:cxn modelId="{CF020600-710F-5449-A510-B4F0D21FA569}" type="presParOf" srcId="{7EB7DE1A-D628-FE42-B8EF-474E9578261A}" destId="{FB976381-48D3-F746-BD30-5F8801B19949}" srcOrd="3" destOrd="0" presId="urn:microsoft.com/office/officeart/2005/8/layout/chevron1"/>
    <dgm:cxn modelId="{9DFEFF3C-2830-D645-8FDC-335C36AAB5CE}" type="presParOf" srcId="{7EB7DE1A-D628-FE42-B8EF-474E9578261A}" destId="{05F863C6-279D-5A4D-84B8-776E4EA815D8}" srcOrd="4" destOrd="0" presId="urn:microsoft.com/office/officeart/2005/8/layout/chevron1"/>
    <dgm:cxn modelId="{38C95FDD-EB47-D94B-ACB5-C127C2EB6D96}" type="presParOf" srcId="{7EB7DE1A-D628-FE42-B8EF-474E9578261A}" destId="{D13C3B22-78FD-F649-AE45-25A8DA578374}" srcOrd="5" destOrd="0" presId="urn:microsoft.com/office/officeart/2005/8/layout/chevron1"/>
    <dgm:cxn modelId="{0ABFC6BB-75C2-8B4D-9FB7-7CD4A1A4ECB3}" type="presParOf" srcId="{7EB7DE1A-D628-FE42-B8EF-474E9578261A}" destId="{C7179336-5E36-CF4D-AE3F-6CA3C5169C9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455C0-1EDB-404D-B767-D758FAF59FD0}">
      <dsp:nvSpPr>
        <dsp:cNvPr id="0" name=""/>
        <dsp:cNvSpPr/>
      </dsp:nvSpPr>
      <dsp:spPr>
        <a:xfrm>
          <a:off x="4238" y="1669984"/>
          <a:ext cx="2467316" cy="986926"/>
        </a:xfrm>
        <a:prstGeom prst="chevron">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altLang="zh-TW" sz="2500" kern="1200" dirty="0"/>
            <a:t>Intro</a:t>
          </a:r>
          <a:endParaRPr lang="zh-TW" altLang="en-US" sz="2500" kern="1200" dirty="0"/>
        </a:p>
      </dsp:txBody>
      <dsp:txXfrm>
        <a:off x="497701" y="1669984"/>
        <a:ext cx="1480390" cy="986926"/>
      </dsp:txXfrm>
    </dsp:sp>
    <dsp:sp modelId="{C14A6157-53F1-4845-A5C6-21A89B1CA449}">
      <dsp:nvSpPr>
        <dsp:cNvPr id="0" name=""/>
        <dsp:cNvSpPr/>
      </dsp:nvSpPr>
      <dsp:spPr>
        <a:xfrm>
          <a:off x="2224823" y="1669984"/>
          <a:ext cx="2467316" cy="986926"/>
        </a:xfrm>
        <a:prstGeom prst="chevron">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altLang="zh-TW" sz="2500" kern="1200" dirty="0"/>
            <a:t>Concepts</a:t>
          </a:r>
          <a:endParaRPr lang="zh-TW" altLang="en-US" sz="2500" kern="1200" dirty="0"/>
        </a:p>
      </dsp:txBody>
      <dsp:txXfrm>
        <a:off x="2718286" y="1669984"/>
        <a:ext cx="1480390" cy="986926"/>
      </dsp:txXfrm>
    </dsp:sp>
    <dsp:sp modelId="{05F863C6-279D-5A4D-84B8-776E4EA815D8}">
      <dsp:nvSpPr>
        <dsp:cNvPr id="0" name=""/>
        <dsp:cNvSpPr/>
      </dsp:nvSpPr>
      <dsp:spPr>
        <a:xfrm>
          <a:off x="4445409" y="1669984"/>
          <a:ext cx="2467316" cy="986926"/>
        </a:xfrm>
        <a:prstGeom prst="chevron">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altLang="zh-TW" sz="2500" kern="1200" dirty="0"/>
            <a:t>Orange</a:t>
          </a:r>
          <a:endParaRPr lang="zh-TW" altLang="en-US" sz="2500" kern="1200" dirty="0"/>
        </a:p>
      </dsp:txBody>
      <dsp:txXfrm>
        <a:off x="4938872" y="1669984"/>
        <a:ext cx="1480390" cy="986926"/>
      </dsp:txXfrm>
    </dsp:sp>
    <dsp:sp modelId="{C7179336-5E36-CF4D-AE3F-6CA3C5169C91}">
      <dsp:nvSpPr>
        <dsp:cNvPr id="0" name=""/>
        <dsp:cNvSpPr/>
      </dsp:nvSpPr>
      <dsp:spPr>
        <a:xfrm>
          <a:off x="6665994" y="1669984"/>
          <a:ext cx="2467316" cy="986926"/>
        </a:xfrm>
        <a:prstGeom prst="chevron">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altLang="zh-TW" sz="2500" kern="1200" dirty="0"/>
            <a:t>Demo</a:t>
          </a:r>
          <a:endParaRPr lang="zh-TW" altLang="en-US" sz="2500" kern="1200" dirty="0"/>
        </a:p>
      </dsp:txBody>
      <dsp:txXfrm>
        <a:off x="7159457" y="1669984"/>
        <a:ext cx="1480390" cy="9869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F455C0-1EDB-404D-B767-D758FAF59FD0}">
      <dsp:nvSpPr>
        <dsp:cNvPr id="0" name=""/>
        <dsp:cNvSpPr/>
      </dsp:nvSpPr>
      <dsp:spPr>
        <a:xfrm>
          <a:off x="4238" y="1669984"/>
          <a:ext cx="2467316" cy="986926"/>
        </a:xfrm>
        <a:prstGeom prst="chevron">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latin typeface="Times New Roman" panose="02020603050405020304" pitchFamily="18" charset="0"/>
              <a:ea typeface="標楷體" panose="03000509000000000000" pitchFamily="65" charset="-120"/>
              <a:cs typeface="Times New Roman" panose="02020603050405020304" pitchFamily="18" charset="0"/>
            </a:rPr>
            <a:t>Problems</a:t>
          </a:r>
          <a:endParaRPr lang="zh-TW" altLang="en-US" sz="2000" kern="1200" dirty="0">
            <a:latin typeface="Times New Roman" panose="02020603050405020304" pitchFamily="18" charset="0"/>
            <a:ea typeface="標楷體" panose="03000509000000000000" pitchFamily="65" charset="-120"/>
            <a:cs typeface="Times New Roman" panose="02020603050405020304" pitchFamily="18" charset="0"/>
          </a:endParaRPr>
        </a:p>
      </dsp:txBody>
      <dsp:txXfrm>
        <a:off x="497701" y="1669984"/>
        <a:ext cx="1480390" cy="986926"/>
      </dsp:txXfrm>
    </dsp:sp>
    <dsp:sp modelId="{C14A6157-53F1-4845-A5C6-21A89B1CA449}">
      <dsp:nvSpPr>
        <dsp:cNvPr id="0" name=""/>
        <dsp:cNvSpPr/>
      </dsp:nvSpPr>
      <dsp:spPr>
        <a:xfrm>
          <a:off x="2224823" y="1669984"/>
          <a:ext cx="2467316" cy="986926"/>
        </a:xfrm>
        <a:prstGeom prst="chevron">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latin typeface="Times New Roman" panose="02020603050405020304" pitchFamily="18" charset="0"/>
              <a:cs typeface="Times New Roman" panose="02020603050405020304" pitchFamily="18" charset="0"/>
            </a:rPr>
            <a:t>ML Types</a:t>
          </a:r>
          <a:endParaRPr lang="zh-TW" altLang="en-US" sz="2000" kern="1200" dirty="0">
            <a:latin typeface="Times New Roman" panose="02020603050405020304" pitchFamily="18" charset="0"/>
            <a:cs typeface="Times New Roman" panose="02020603050405020304" pitchFamily="18" charset="0"/>
          </a:endParaRPr>
        </a:p>
      </dsp:txBody>
      <dsp:txXfrm>
        <a:off x="2718286" y="1669984"/>
        <a:ext cx="1480390" cy="986926"/>
      </dsp:txXfrm>
    </dsp:sp>
    <dsp:sp modelId="{05F863C6-279D-5A4D-84B8-776E4EA815D8}">
      <dsp:nvSpPr>
        <dsp:cNvPr id="0" name=""/>
        <dsp:cNvSpPr/>
      </dsp:nvSpPr>
      <dsp:spPr>
        <a:xfrm>
          <a:off x="4445409" y="1669984"/>
          <a:ext cx="2467316" cy="986926"/>
        </a:xfrm>
        <a:prstGeom prst="chevron">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latin typeface="Times New Roman" panose="02020603050405020304" pitchFamily="18" charset="0"/>
              <a:cs typeface="Times New Roman" panose="02020603050405020304" pitchFamily="18" charset="0"/>
            </a:rPr>
            <a:t>ML Algorithms</a:t>
          </a:r>
          <a:endParaRPr lang="zh-TW" altLang="en-US" sz="2400" kern="1200" dirty="0">
            <a:latin typeface="Times New Roman" panose="02020603050405020304" pitchFamily="18" charset="0"/>
            <a:cs typeface="Times New Roman" panose="02020603050405020304" pitchFamily="18" charset="0"/>
          </a:endParaRPr>
        </a:p>
      </dsp:txBody>
      <dsp:txXfrm>
        <a:off x="4938872" y="1669984"/>
        <a:ext cx="1480390" cy="986926"/>
      </dsp:txXfrm>
    </dsp:sp>
    <dsp:sp modelId="{C7179336-5E36-CF4D-AE3F-6CA3C5169C91}">
      <dsp:nvSpPr>
        <dsp:cNvPr id="0" name=""/>
        <dsp:cNvSpPr/>
      </dsp:nvSpPr>
      <dsp:spPr>
        <a:xfrm>
          <a:off x="6665994" y="1669984"/>
          <a:ext cx="2467316" cy="986926"/>
        </a:xfrm>
        <a:prstGeom prst="chevron">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latin typeface="Times New Roman" panose="02020603050405020304" pitchFamily="18" charset="0"/>
              <a:cs typeface="Times New Roman" panose="02020603050405020304" pitchFamily="18" charset="0"/>
            </a:rPr>
            <a:t>Optimization</a:t>
          </a:r>
          <a:endParaRPr lang="zh-TW" altLang="en-US" sz="2400" kern="1200" dirty="0">
            <a:latin typeface="Times New Roman" panose="02020603050405020304" pitchFamily="18" charset="0"/>
            <a:cs typeface="Times New Roman" panose="02020603050405020304" pitchFamily="18" charset="0"/>
          </a:endParaRPr>
        </a:p>
      </dsp:txBody>
      <dsp:txXfrm>
        <a:off x="7159457" y="1669984"/>
        <a:ext cx="1480390" cy="9869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65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23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82968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994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322775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341196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303716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113973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3175219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67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8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10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889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573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421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62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057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1990450" y="4037375"/>
            <a:ext cx="51630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400"/>
              <a:buFont typeface="Lora"/>
              <a:buNone/>
              <a:defRPr sz="1400" i="1">
                <a:latin typeface="Lora"/>
                <a:ea typeface="Lora"/>
                <a:cs typeface="Lora"/>
                <a:sym typeface="Lora"/>
              </a:defRPr>
            </a:lvl1pPr>
          </a:lstStyle>
          <a:p>
            <a:endParaRPr/>
          </a:p>
        </p:txBody>
      </p:sp>
      <p:cxnSp>
        <p:nvCxnSpPr>
          <p:cNvPr id="58" name="Google Shape;58;p9"/>
          <p:cNvCxnSpPr/>
          <p:nvPr/>
        </p:nvCxnSpPr>
        <p:spPr>
          <a:xfrm>
            <a:off x="-6025" y="4666129"/>
            <a:ext cx="9162000" cy="0"/>
          </a:xfrm>
          <a:prstGeom prst="straightConnector1">
            <a:avLst/>
          </a:prstGeom>
          <a:noFill/>
          <a:ln w="9525" cap="flat" cmpd="sng">
            <a:solidFill>
              <a:srgbClr val="CCCCCC"/>
            </a:solidFill>
            <a:prstDash val="solid"/>
            <a:round/>
            <a:headEnd type="none" w="med" len="med"/>
            <a:tailEnd type="none" w="med" len="med"/>
          </a:ln>
        </p:spPr>
      </p:cxnSp>
      <p:sp>
        <p:nvSpPr>
          <p:cNvPr id="59" name="Google Shape;59;p9"/>
          <p:cNvSpPr/>
          <p:nvPr/>
        </p:nvSpPr>
        <p:spPr>
          <a:xfrm>
            <a:off x="4457400" y="4551496"/>
            <a:ext cx="229200" cy="22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sldNum" idx="12"/>
          </p:nvPr>
        </p:nvSpPr>
        <p:spPr>
          <a:xfrm>
            <a:off x="4297650" y="4780700"/>
            <a:ext cx="548700" cy="3627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1322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9" r:id="rId7"/>
  </p:sldLayoutIdLst>
  <p:transition>
    <p:fade thruBlk="1"/>
  </p:transition>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4.png"/><Relationship Id="rId5" Type="http://schemas.openxmlformats.org/officeDocument/2006/relationships/diagramQuickStyle" Target="../diagrams/quickStyle1.xml"/><Relationship Id="rId10" Type="http://schemas.openxmlformats.org/officeDocument/2006/relationships/image" Target="../media/image3.png"/><Relationship Id="rId4" Type="http://schemas.openxmlformats.org/officeDocument/2006/relationships/diagramLayout" Target="../diagrams/layout1.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24.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hyperlink" Target="https://youtube.com/playlist?list=PLmNPvQr9Tf-ZSDLwOzxpvY-HrE0yv-8Fy&amp;si=9iDgnHsqaronHWSa"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hyperlink" Target="https://youtube.com/playlist?list=PLmNPvQr9Tf-ZSDLwOzxpvY-HrE0yv-8Fy&amp;si=9iDgnHsqaronHWSa"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hyperlink" Target="https://www.notion.so/wesleych3n/Machine-Learning-3-Orange2-f89733b5c1024e9bbed476edc781ccec" TargetMode="External"/><Relationship Id="rId4" Type="http://schemas.openxmlformats.org/officeDocument/2006/relationships/hyperlink" Target="https://www.notion.so/wesleych3n/Machine-Learning-2-Orange-5870b44fbc964688bba0c0dbbd32be2f"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96630" y="2003888"/>
            <a:ext cx="5267010" cy="1159800"/>
          </a:xfrm>
          <a:prstGeom prst="rect">
            <a:avLst/>
          </a:prstGeom>
        </p:spPr>
        <p:txBody>
          <a:bodyPr spcFirstLastPara="1" wrap="square" lIns="91425" tIns="91425" rIns="91425" bIns="91425" anchor="b" anchorCtr="0">
            <a:noAutofit/>
          </a:bodyPr>
          <a:lstStyle/>
          <a:p>
            <a:r>
              <a:rPr lang="en" altLang="zh-TW" sz="2800" dirty="0">
                <a:latin typeface="Trebuchet MS"/>
                <a:ea typeface="Trebuchet MS"/>
                <a:cs typeface="Trebuchet MS"/>
                <a:sym typeface="Trebuchet MS"/>
              </a:rPr>
              <a:t>405 BBLAB</a:t>
            </a:r>
            <a:br>
              <a:rPr lang="en" dirty="0"/>
            </a:br>
            <a:r>
              <a:rPr lang="en-US" altLang="zh-TW" dirty="0"/>
              <a:t>Machine Learning</a:t>
            </a:r>
            <a:endParaRPr dirty="0"/>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2"/>
          <p:cNvSpPr txBox="1"/>
          <p:nvPr/>
        </p:nvSpPr>
        <p:spPr>
          <a:xfrm>
            <a:off x="2205751" y="3111224"/>
            <a:ext cx="12744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dirty="0">
                <a:latin typeface="Trebuchet MS"/>
                <a:ea typeface="Trebuchet MS"/>
                <a:cs typeface="Trebuchet MS"/>
                <a:sym typeface="Trebuchet MS"/>
              </a:rPr>
              <a:t>2023/12/</a:t>
            </a:r>
            <a:r>
              <a:rPr lang="en-US" altLang="zh-TW" dirty="0">
                <a:latin typeface="Trebuchet MS"/>
                <a:ea typeface="Trebuchet MS"/>
                <a:cs typeface="Trebuchet MS"/>
                <a:sym typeface="Trebuchet MS"/>
              </a:rPr>
              <a:t>27</a:t>
            </a:r>
            <a:endParaRPr dirty="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Ex5: Spam Classification</a:t>
            </a:r>
            <a:endParaRPr dirty="0"/>
          </a:p>
        </p:txBody>
      </p:sp>
      <p:grpSp>
        <p:nvGrpSpPr>
          <p:cNvPr id="124" name="Google Shape;124;p15"/>
          <p:cNvGrpSpPr/>
          <p:nvPr/>
        </p:nvGrpSpPr>
        <p:grpSpPr>
          <a:xfrm>
            <a:off x="916458" y="1019750"/>
            <a:ext cx="214625" cy="214625"/>
            <a:chOff x="2594050" y="1631825"/>
            <a:chExt cx="439625" cy="439625"/>
          </a:xfrm>
        </p:grpSpPr>
        <p:sp>
          <p:nvSpPr>
            <p:cNvPr id="125" name="Google Shape;125;p1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圖片 2">
            <a:extLst>
              <a:ext uri="{FF2B5EF4-FFF2-40B4-BE49-F238E27FC236}">
                <a16:creationId xmlns:a16="http://schemas.microsoft.com/office/drawing/2014/main" id="{AD6BD177-6FC0-BB3C-865E-E3E5BBADEABC}"/>
              </a:ext>
            </a:extLst>
          </p:cNvPr>
          <p:cNvPicPr>
            <a:picLocks noChangeAspect="1"/>
          </p:cNvPicPr>
          <p:nvPr/>
        </p:nvPicPr>
        <p:blipFill>
          <a:blip r:embed="rId3"/>
          <a:stretch>
            <a:fillRect/>
          </a:stretch>
        </p:blipFill>
        <p:spPr>
          <a:xfrm>
            <a:off x="1397052" y="1277168"/>
            <a:ext cx="6349895" cy="3866332"/>
          </a:xfrm>
          <a:prstGeom prst="rect">
            <a:avLst/>
          </a:prstGeom>
        </p:spPr>
      </p:pic>
    </p:spTree>
    <p:extLst>
      <p:ext uri="{BB962C8B-B14F-4D97-AF65-F5344CB8AC3E}">
        <p14:creationId xmlns:p14="http://schemas.microsoft.com/office/powerpoint/2010/main" val="2440450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Ex6: Recommender System</a:t>
            </a:r>
            <a:endParaRPr dirty="0"/>
          </a:p>
        </p:txBody>
      </p:sp>
      <p:grpSp>
        <p:nvGrpSpPr>
          <p:cNvPr id="124" name="Google Shape;124;p15"/>
          <p:cNvGrpSpPr/>
          <p:nvPr/>
        </p:nvGrpSpPr>
        <p:grpSpPr>
          <a:xfrm>
            <a:off x="916458" y="1019750"/>
            <a:ext cx="214625" cy="214625"/>
            <a:chOff x="2594050" y="1631825"/>
            <a:chExt cx="439625" cy="439625"/>
          </a:xfrm>
        </p:grpSpPr>
        <p:sp>
          <p:nvSpPr>
            <p:cNvPr id="125" name="Google Shape;125;p1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圖片 2">
            <a:extLst>
              <a:ext uri="{FF2B5EF4-FFF2-40B4-BE49-F238E27FC236}">
                <a16:creationId xmlns:a16="http://schemas.microsoft.com/office/drawing/2014/main" id="{C3D3631E-7CB2-EBBF-0C87-9BC6A9C07E5B}"/>
              </a:ext>
            </a:extLst>
          </p:cNvPr>
          <p:cNvPicPr>
            <a:picLocks noChangeAspect="1"/>
          </p:cNvPicPr>
          <p:nvPr/>
        </p:nvPicPr>
        <p:blipFill>
          <a:blip r:embed="rId3"/>
          <a:stretch>
            <a:fillRect/>
          </a:stretch>
        </p:blipFill>
        <p:spPr>
          <a:xfrm>
            <a:off x="2175079" y="1331663"/>
            <a:ext cx="4793842" cy="3811788"/>
          </a:xfrm>
          <a:prstGeom prst="rect">
            <a:avLst/>
          </a:prstGeom>
        </p:spPr>
      </p:pic>
    </p:spTree>
    <p:extLst>
      <p:ext uri="{BB962C8B-B14F-4D97-AF65-F5344CB8AC3E}">
        <p14:creationId xmlns:p14="http://schemas.microsoft.com/office/powerpoint/2010/main" val="3196458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Machine Learning Types</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文字版面配置區 2">
            <a:extLst>
              <a:ext uri="{FF2B5EF4-FFF2-40B4-BE49-F238E27FC236}">
                <a16:creationId xmlns:a16="http://schemas.microsoft.com/office/drawing/2014/main" id="{6B26AB87-FDE8-F53C-0D5E-2E3C17E713AB}"/>
              </a:ext>
            </a:extLst>
          </p:cNvPr>
          <p:cNvSpPr>
            <a:spLocks noGrp="1"/>
          </p:cNvSpPr>
          <p:nvPr>
            <p:ph type="body" idx="1"/>
          </p:nvPr>
        </p:nvSpPr>
        <p:spPr>
          <a:xfrm>
            <a:off x="305874" y="1493181"/>
            <a:ext cx="8511023" cy="3112200"/>
          </a:xfrm>
        </p:spPr>
        <p:txBody>
          <a:bodyPr/>
          <a:lstStyle/>
          <a:p>
            <a:pPr marL="342900" indent="-342900"/>
            <a:r>
              <a:rPr lang="zh-TW" altLang="en-US" dirty="0">
                <a:latin typeface="Times New Roman" panose="02020603050405020304" pitchFamily="18" charset="0"/>
                <a:ea typeface="標楷體" panose="03000509000000000000" pitchFamily="65" charset="-120"/>
                <a:cs typeface="Times New Roman" panose="02020603050405020304" pitchFamily="18" charset="0"/>
              </a:rPr>
              <a:t>監督式學習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upervised Learning</a:t>
            </a: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非監督式學習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Unsupervised Learning</a:t>
            </a:r>
          </a:p>
          <a:p>
            <a:pPr marL="342900" indent="-342900"/>
            <a:r>
              <a:rPr lang="zh-TW" altLang="en-US" dirty="0">
                <a:latin typeface="Times New Roman" panose="02020603050405020304" pitchFamily="18" charset="0"/>
                <a:ea typeface="標楷體" panose="03000509000000000000" pitchFamily="65" charset="-120"/>
                <a:cs typeface="Times New Roman" panose="02020603050405020304" pitchFamily="18" charset="0"/>
              </a:rPr>
              <a:t>半監督式學習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Semi-S</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upervised Learning</a:t>
            </a: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強化學習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Reinforcement Learning</a:t>
            </a:r>
          </a:p>
        </p:txBody>
      </p:sp>
    </p:spTree>
    <p:extLst>
      <p:ext uri="{BB962C8B-B14F-4D97-AF65-F5344CB8AC3E}">
        <p14:creationId xmlns:p14="http://schemas.microsoft.com/office/powerpoint/2010/main" val="803722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Supervised Learning</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文字版面配置區 2">
            <a:extLst>
              <a:ext uri="{FF2B5EF4-FFF2-40B4-BE49-F238E27FC236}">
                <a16:creationId xmlns:a16="http://schemas.microsoft.com/office/drawing/2014/main" id="{6B26AB87-FDE8-F53C-0D5E-2E3C17E713AB}"/>
              </a:ext>
            </a:extLst>
          </p:cNvPr>
          <p:cNvSpPr>
            <a:spLocks noGrp="1"/>
          </p:cNvSpPr>
          <p:nvPr>
            <p:ph type="body" idx="1"/>
          </p:nvPr>
        </p:nvSpPr>
        <p:spPr>
          <a:xfrm>
            <a:off x="305874" y="1493181"/>
            <a:ext cx="8511023" cy="3112200"/>
          </a:xfrm>
        </p:spPr>
        <p:txBody>
          <a:bodyPr/>
          <a:lstStyle/>
          <a:p>
            <a:pPr marL="342900" indent="-342900"/>
            <a:r>
              <a:rPr lang="zh-TW" altLang="en-US" dirty="0">
                <a:latin typeface="Times New Roman" panose="02020603050405020304" pitchFamily="18" charset="0"/>
                <a:ea typeface="標楷體" panose="03000509000000000000" pitchFamily="65" charset="-120"/>
                <a:cs typeface="Times New Roman" panose="02020603050405020304" pitchFamily="18" charset="0"/>
              </a:rPr>
              <a:t>資料跟答案成對的數據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-&gt;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標籤資料（</a:t>
            </a: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labeled data</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zh-TW" altLang="en-US" dirty="0">
                <a:latin typeface="Times New Roman" panose="02020603050405020304" pitchFamily="18" charset="0"/>
                <a:ea typeface="標楷體" panose="03000509000000000000" pitchFamily="65" charset="-120"/>
                <a:cs typeface="Times New Roman" panose="02020603050405020304" pitchFamily="18" charset="0"/>
              </a:rPr>
              <a:t>輸入（資料）</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輸出（答案）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函數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zh-TW" altLang="en-US" dirty="0">
                <a:latin typeface="Times New Roman" panose="02020603050405020304" pitchFamily="18" charset="0"/>
                <a:ea typeface="標楷體" panose="03000509000000000000" pitchFamily="65" charset="-120"/>
                <a:cs typeface="Times New Roman" panose="02020603050405020304" pitchFamily="18" charset="0"/>
              </a:rPr>
              <a:t>解決回歸和分類問題</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圖片 4">
            <a:extLst>
              <a:ext uri="{FF2B5EF4-FFF2-40B4-BE49-F238E27FC236}">
                <a16:creationId xmlns:a16="http://schemas.microsoft.com/office/drawing/2014/main" id="{7121AB7A-75F0-072A-8C78-87BC26791E2A}"/>
              </a:ext>
            </a:extLst>
          </p:cNvPr>
          <p:cNvPicPr>
            <a:picLocks noChangeAspect="1"/>
          </p:cNvPicPr>
          <p:nvPr/>
        </p:nvPicPr>
        <p:blipFill>
          <a:blip r:embed="rId3"/>
          <a:stretch>
            <a:fillRect/>
          </a:stretch>
        </p:blipFill>
        <p:spPr>
          <a:xfrm>
            <a:off x="6056139" y="2142754"/>
            <a:ext cx="2633543" cy="1336425"/>
          </a:xfrm>
          <a:prstGeom prst="rect">
            <a:avLst/>
          </a:prstGeom>
        </p:spPr>
      </p:pic>
      <p:pic>
        <p:nvPicPr>
          <p:cNvPr id="10" name="圖片 9">
            <a:extLst>
              <a:ext uri="{FF2B5EF4-FFF2-40B4-BE49-F238E27FC236}">
                <a16:creationId xmlns:a16="http://schemas.microsoft.com/office/drawing/2014/main" id="{6DD5B835-EE38-8B16-BD3A-C6AEBE371B64}"/>
              </a:ext>
            </a:extLst>
          </p:cNvPr>
          <p:cNvPicPr>
            <a:picLocks noChangeAspect="1"/>
          </p:cNvPicPr>
          <p:nvPr/>
        </p:nvPicPr>
        <p:blipFill>
          <a:blip r:embed="rId4"/>
          <a:stretch>
            <a:fillRect/>
          </a:stretch>
        </p:blipFill>
        <p:spPr>
          <a:xfrm>
            <a:off x="402491" y="3049281"/>
            <a:ext cx="2685371" cy="1943608"/>
          </a:xfrm>
          <a:prstGeom prst="rect">
            <a:avLst/>
          </a:prstGeom>
        </p:spPr>
      </p:pic>
      <p:pic>
        <p:nvPicPr>
          <p:cNvPr id="12" name="圖片 11">
            <a:extLst>
              <a:ext uri="{FF2B5EF4-FFF2-40B4-BE49-F238E27FC236}">
                <a16:creationId xmlns:a16="http://schemas.microsoft.com/office/drawing/2014/main" id="{E235036C-B3D7-20C3-24C3-B9D93A24D217}"/>
              </a:ext>
            </a:extLst>
          </p:cNvPr>
          <p:cNvPicPr>
            <a:picLocks noChangeAspect="1"/>
          </p:cNvPicPr>
          <p:nvPr/>
        </p:nvPicPr>
        <p:blipFill>
          <a:blip r:embed="rId5"/>
          <a:stretch>
            <a:fillRect/>
          </a:stretch>
        </p:blipFill>
        <p:spPr>
          <a:xfrm>
            <a:off x="3184479" y="3049281"/>
            <a:ext cx="2633543" cy="1986241"/>
          </a:xfrm>
          <a:prstGeom prst="rect">
            <a:avLst/>
          </a:prstGeom>
        </p:spPr>
      </p:pic>
    </p:spTree>
    <p:extLst>
      <p:ext uri="{BB962C8B-B14F-4D97-AF65-F5344CB8AC3E}">
        <p14:creationId xmlns:p14="http://schemas.microsoft.com/office/powerpoint/2010/main" val="326334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Unsupervised Learning</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文字版面配置區 2">
            <a:extLst>
              <a:ext uri="{FF2B5EF4-FFF2-40B4-BE49-F238E27FC236}">
                <a16:creationId xmlns:a16="http://schemas.microsoft.com/office/drawing/2014/main" id="{6B26AB87-FDE8-F53C-0D5E-2E3C17E713AB}"/>
              </a:ext>
            </a:extLst>
          </p:cNvPr>
          <p:cNvSpPr>
            <a:spLocks noGrp="1"/>
          </p:cNvSpPr>
          <p:nvPr>
            <p:ph type="body" idx="1"/>
          </p:nvPr>
        </p:nvSpPr>
        <p:spPr>
          <a:xfrm>
            <a:off x="305874" y="1493181"/>
            <a:ext cx="8511023" cy="3112200"/>
          </a:xfrm>
        </p:spPr>
        <p:txBody>
          <a:bodyPr/>
          <a:lstStyle/>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資料沒有答案的學習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-&gt;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無標籤資料</a:t>
            </a:r>
            <a:endParaRPr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zh-TW" altLang="en-US" dirty="0">
                <a:latin typeface="Times New Roman" panose="02020603050405020304" pitchFamily="18" charset="0"/>
                <a:ea typeface="標楷體" panose="03000509000000000000" pitchFamily="65" charset="-120"/>
                <a:cs typeface="Times New Roman" panose="02020603050405020304" pitchFamily="18" charset="0"/>
              </a:rPr>
              <a:t>輸入（資料）</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輸出（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函數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zh-TW" altLang="en-US" dirty="0">
                <a:latin typeface="Times New Roman" panose="02020603050405020304" pitchFamily="18" charset="0"/>
                <a:ea typeface="標楷體" panose="03000509000000000000" pitchFamily="65" charset="-120"/>
                <a:cs typeface="Times New Roman" panose="02020603050405020304" pitchFamily="18" charset="0"/>
              </a:rPr>
              <a:t>解決降維和分類問題</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圖片 4">
            <a:extLst>
              <a:ext uri="{FF2B5EF4-FFF2-40B4-BE49-F238E27FC236}">
                <a16:creationId xmlns:a16="http://schemas.microsoft.com/office/drawing/2014/main" id="{5990DF03-F24F-251B-D890-8E176C315218}"/>
              </a:ext>
            </a:extLst>
          </p:cNvPr>
          <p:cNvPicPr>
            <a:picLocks noChangeAspect="1"/>
          </p:cNvPicPr>
          <p:nvPr/>
        </p:nvPicPr>
        <p:blipFill>
          <a:blip r:embed="rId3"/>
          <a:stretch>
            <a:fillRect/>
          </a:stretch>
        </p:blipFill>
        <p:spPr>
          <a:xfrm>
            <a:off x="3019176" y="3323964"/>
            <a:ext cx="2240474" cy="1668925"/>
          </a:xfrm>
          <a:prstGeom prst="rect">
            <a:avLst/>
          </a:prstGeom>
        </p:spPr>
      </p:pic>
      <p:sp>
        <p:nvSpPr>
          <p:cNvPr id="9" name="矩形 8">
            <a:extLst>
              <a:ext uri="{FF2B5EF4-FFF2-40B4-BE49-F238E27FC236}">
                <a16:creationId xmlns:a16="http://schemas.microsoft.com/office/drawing/2014/main" id="{5D3FAFC5-458A-BC91-1EF8-D74659985FFD}"/>
              </a:ext>
            </a:extLst>
          </p:cNvPr>
          <p:cNvSpPr/>
          <p:nvPr/>
        </p:nvSpPr>
        <p:spPr>
          <a:xfrm>
            <a:off x="5632575" y="1200787"/>
            <a:ext cx="3467479" cy="34045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098" name="Picture 2" descr="Ashing's Blog: 機器學習(6)--主成分分析(Principal component analysis，PCA)">
            <a:extLst>
              <a:ext uri="{FF2B5EF4-FFF2-40B4-BE49-F238E27FC236}">
                <a16:creationId xmlns:a16="http://schemas.microsoft.com/office/drawing/2014/main" id="{61F16E84-7326-8593-043C-F2B8B81AB6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62" t="6071" r="20785" b="23396"/>
          <a:stretch/>
        </p:blipFill>
        <p:spPr bwMode="auto">
          <a:xfrm>
            <a:off x="782632" y="3239861"/>
            <a:ext cx="1819320" cy="1701797"/>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30CA0171-6397-1874-1AA0-4D52C9A98B00}"/>
              </a:ext>
            </a:extLst>
          </p:cNvPr>
          <p:cNvPicPr>
            <a:picLocks noChangeAspect="1"/>
          </p:cNvPicPr>
          <p:nvPr/>
        </p:nvPicPr>
        <p:blipFill>
          <a:blip r:embed="rId5"/>
          <a:stretch>
            <a:fillRect/>
          </a:stretch>
        </p:blipFill>
        <p:spPr>
          <a:xfrm>
            <a:off x="5740505" y="3266839"/>
            <a:ext cx="1649780" cy="1244278"/>
          </a:xfrm>
          <a:prstGeom prst="rect">
            <a:avLst/>
          </a:prstGeom>
        </p:spPr>
      </p:pic>
      <p:pic>
        <p:nvPicPr>
          <p:cNvPr id="7" name="圖片 6">
            <a:extLst>
              <a:ext uri="{FF2B5EF4-FFF2-40B4-BE49-F238E27FC236}">
                <a16:creationId xmlns:a16="http://schemas.microsoft.com/office/drawing/2014/main" id="{5880DC74-9DF0-10EB-B6B3-8C04F2984FF6}"/>
              </a:ext>
            </a:extLst>
          </p:cNvPr>
          <p:cNvPicPr>
            <a:picLocks noChangeAspect="1"/>
          </p:cNvPicPr>
          <p:nvPr/>
        </p:nvPicPr>
        <p:blipFill>
          <a:blip r:embed="rId3"/>
          <a:stretch>
            <a:fillRect/>
          </a:stretch>
        </p:blipFill>
        <p:spPr>
          <a:xfrm>
            <a:off x="7431797" y="3266839"/>
            <a:ext cx="1593712" cy="1244278"/>
          </a:xfrm>
          <a:prstGeom prst="rect">
            <a:avLst/>
          </a:prstGeom>
        </p:spPr>
      </p:pic>
      <p:sp>
        <p:nvSpPr>
          <p:cNvPr id="10" name="文字方塊 9">
            <a:extLst>
              <a:ext uri="{FF2B5EF4-FFF2-40B4-BE49-F238E27FC236}">
                <a16:creationId xmlns:a16="http://schemas.microsoft.com/office/drawing/2014/main" id="{5F1DA4FF-8AF9-581B-94F9-EC4FC4363E18}"/>
              </a:ext>
            </a:extLst>
          </p:cNvPr>
          <p:cNvSpPr txBox="1"/>
          <p:nvPr/>
        </p:nvSpPr>
        <p:spPr>
          <a:xfrm>
            <a:off x="5645741" y="1323904"/>
            <a:ext cx="3459352" cy="1969770"/>
          </a:xfrm>
          <a:prstGeom prst="rect">
            <a:avLst/>
          </a:prstGeom>
          <a:noFill/>
        </p:spPr>
        <p:txBody>
          <a:bodyPr wrap="square" rtlCol="0">
            <a:spAutoFit/>
          </a:bodyPr>
          <a:lstStyle/>
          <a:p>
            <a:pPr algn="ctr"/>
            <a:r>
              <a:rPr lang="en-US" altLang="zh-TW" sz="1600" b="1" dirty="0">
                <a:latin typeface="Times New Roman" panose="02020603050405020304" pitchFamily="18" charset="0"/>
                <a:ea typeface="標楷體" panose="03000509000000000000" pitchFamily="65" charset="-120"/>
                <a:cs typeface="Times New Roman" panose="02020603050405020304" pitchFamily="18" charset="0"/>
              </a:rPr>
              <a:t>Supervised </a:t>
            </a:r>
            <a:r>
              <a:rPr lang="zh-TW" altLang="en-US" sz="1600" b="1" dirty="0">
                <a:latin typeface="Times New Roman" panose="02020603050405020304" pitchFamily="18" charset="0"/>
                <a:ea typeface="標楷體" panose="03000509000000000000" pitchFamily="65" charset="-120"/>
                <a:cs typeface="Times New Roman" panose="02020603050405020304" pitchFamily="18" charset="0"/>
              </a:rPr>
              <a:t>跟 </a:t>
            </a:r>
            <a:r>
              <a:rPr lang="en-US" altLang="zh-TW" sz="1600" b="1" dirty="0">
                <a:latin typeface="Times New Roman" panose="02020603050405020304" pitchFamily="18" charset="0"/>
                <a:ea typeface="標楷體" panose="03000509000000000000" pitchFamily="65" charset="-120"/>
                <a:cs typeface="Times New Roman" panose="02020603050405020304" pitchFamily="18" charset="0"/>
              </a:rPr>
              <a:t>Unsupervised</a:t>
            </a:r>
            <a:r>
              <a:rPr lang="zh-TW" altLang="en-US" sz="1600" b="1" dirty="0">
                <a:latin typeface="Times New Roman" panose="02020603050405020304" pitchFamily="18" charset="0"/>
                <a:ea typeface="標楷體" panose="03000509000000000000" pitchFamily="65" charset="-120"/>
                <a:cs typeface="Times New Roman" panose="02020603050405020304" pitchFamily="18" charset="0"/>
              </a:rPr>
              <a:t>分類差異</a:t>
            </a:r>
            <a:endParaRPr lang="en-US" altLang="zh-TW" sz="1600" b="1" dirty="0">
              <a:latin typeface="Times New Roman" panose="02020603050405020304" pitchFamily="18" charset="0"/>
              <a:ea typeface="標楷體" panose="03000509000000000000" pitchFamily="65" charset="-120"/>
              <a:cs typeface="Times New Roman" panose="02020603050405020304" pitchFamily="18" charset="0"/>
            </a:endParaRPr>
          </a:p>
          <a:p>
            <a:pPr algn="ctr"/>
            <a:endParaRPr lang="en-US" altLang="zh-TW" sz="1600" b="1" dirty="0">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2400" b="1" dirty="0">
                <a:latin typeface="Times New Roman" panose="02020603050405020304" pitchFamily="18" charset="0"/>
                <a:ea typeface="標楷體" panose="03000509000000000000" pitchFamily="65" charset="-120"/>
                <a:cs typeface="Times New Roman" panose="02020603050405020304" pitchFamily="18" charset="0"/>
              </a:rPr>
              <a:t>有無標籤資料</a:t>
            </a: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algn="ct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algn="ctr"/>
            <a:endParaRPr lang="en-US" altLang="zh-TW" sz="2400" b="1" dirty="0">
              <a:latin typeface="Times New Roman" panose="02020603050405020304" pitchFamily="18" charset="0"/>
              <a:ea typeface="標楷體" panose="03000509000000000000" pitchFamily="65" charset="-120"/>
              <a:cs typeface="Times New Roman" panose="02020603050405020304" pitchFamily="18" charset="0"/>
            </a:endParaRPr>
          </a:p>
          <a:p>
            <a:pPr algn="ctr"/>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   有答案的分類  沒有答案的分類</a:t>
            </a:r>
          </a:p>
        </p:txBody>
      </p:sp>
    </p:spTree>
    <p:extLst>
      <p:ext uri="{BB962C8B-B14F-4D97-AF65-F5344CB8AC3E}">
        <p14:creationId xmlns:p14="http://schemas.microsoft.com/office/powerpoint/2010/main" val="1229353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Semi-Supervised Learning</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文字版面配置區 2">
            <a:extLst>
              <a:ext uri="{FF2B5EF4-FFF2-40B4-BE49-F238E27FC236}">
                <a16:creationId xmlns:a16="http://schemas.microsoft.com/office/drawing/2014/main" id="{6B26AB87-FDE8-F53C-0D5E-2E3C17E713AB}"/>
              </a:ext>
            </a:extLst>
          </p:cNvPr>
          <p:cNvSpPr>
            <a:spLocks noGrp="1"/>
          </p:cNvSpPr>
          <p:nvPr>
            <p:ph type="body" idx="1"/>
          </p:nvPr>
        </p:nvSpPr>
        <p:spPr>
          <a:xfrm>
            <a:off x="305874" y="1493181"/>
            <a:ext cx="8511023" cy="3112200"/>
          </a:xfrm>
        </p:spPr>
        <p:txBody>
          <a:bodyPr/>
          <a:lstStyle/>
          <a:p>
            <a:pPr marL="342900" indent="-342900"/>
            <a:r>
              <a:rPr lang="zh-TW" altLang="en-US" b="1" dirty="0">
                <a:latin typeface="Times New Roman" panose="02020603050405020304" pitchFamily="18" charset="0"/>
                <a:ea typeface="標楷體" panose="03000509000000000000" pitchFamily="65" charset="-120"/>
                <a:cs typeface="Times New Roman" panose="02020603050405020304" pitchFamily="18" charset="0"/>
              </a:rPr>
              <a:t>有些資料有標籤，有些沒標籤</a:t>
            </a:r>
            <a:endParaRPr lang="en-US" altLang="zh-TW" b="1"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zh-TW" altLang="en-US" dirty="0">
                <a:latin typeface="Times New Roman" panose="02020603050405020304" pitchFamily="18" charset="0"/>
                <a:ea typeface="標楷體" panose="03000509000000000000" pitchFamily="65" charset="-120"/>
                <a:cs typeface="Times New Roman" panose="02020603050405020304" pitchFamily="18" charset="0"/>
              </a:rPr>
              <a:t>監督式學習用答案校正所以準確率很高，但多數資料一開始沒有答案，如果把所有資料上標籤，人力成本太高</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無監督式雖然人力成本低，但自行做的聚類不一定正確</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zh-TW" altLang="en-US" dirty="0">
                <a:latin typeface="Times New Roman" panose="02020603050405020304" pitchFamily="18" charset="0"/>
                <a:ea typeface="標楷體" panose="03000509000000000000" pitchFamily="65" charset="-120"/>
                <a:cs typeface="Times New Roman" panose="02020603050405020304" pitchFamily="18" charset="0"/>
              </a:rPr>
              <a:t>這時候使用一部分有標籤的資料先找出好的特徵比起全部使用無監督式會更精準</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13151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Reinforcement Learning</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文字版面配置區 2">
            <a:extLst>
              <a:ext uri="{FF2B5EF4-FFF2-40B4-BE49-F238E27FC236}">
                <a16:creationId xmlns:a16="http://schemas.microsoft.com/office/drawing/2014/main" id="{6B26AB87-FDE8-F53C-0D5E-2E3C17E713AB}"/>
              </a:ext>
            </a:extLst>
          </p:cNvPr>
          <p:cNvSpPr>
            <a:spLocks noGrp="1"/>
          </p:cNvSpPr>
          <p:nvPr>
            <p:ph type="body" idx="1"/>
          </p:nvPr>
        </p:nvSpPr>
        <p:spPr>
          <a:xfrm>
            <a:off x="305874" y="1493181"/>
            <a:ext cx="8511023" cy="3112200"/>
          </a:xfrm>
        </p:spPr>
        <p:txBody>
          <a:bodyPr/>
          <a:lstStyle/>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使用懲罰和獎勵邊做邊修正</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模仿人類的反覆試驗學習過程</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Ex: AlphaGo</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自動車</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圖片 4">
            <a:extLst>
              <a:ext uri="{FF2B5EF4-FFF2-40B4-BE49-F238E27FC236}">
                <a16:creationId xmlns:a16="http://schemas.microsoft.com/office/drawing/2014/main" id="{1D21AE52-D29A-26D9-5F60-C0109A5FEB3A}"/>
              </a:ext>
            </a:extLst>
          </p:cNvPr>
          <p:cNvPicPr>
            <a:picLocks noChangeAspect="1"/>
          </p:cNvPicPr>
          <p:nvPr/>
        </p:nvPicPr>
        <p:blipFill>
          <a:blip r:embed="rId3"/>
          <a:stretch>
            <a:fillRect/>
          </a:stretch>
        </p:blipFill>
        <p:spPr>
          <a:xfrm>
            <a:off x="5465491" y="1467612"/>
            <a:ext cx="3077736" cy="2208276"/>
          </a:xfrm>
          <a:prstGeom prst="rect">
            <a:avLst/>
          </a:prstGeom>
        </p:spPr>
      </p:pic>
    </p:spTree>
    <p:extLst>
      <p:ext uri="{BB962C8B-B14F-4D97-AF65-F5344CB8AC3E}">
        <p14:creationId xmlns:p14="http://schemas.microsoft.com/office/powerpoint/2010/main" val="3312978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Concept</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 name="資料庫圖表 6">
            <a:extLst>
              <a:ext uri="{FF2B5EF4-FFF2-40B4-BE49-F238E27FC236}">
                <a16:creationId xmlns:a16="http://schemas.microsoft.com/office/drawing/2014/main" id="{DFF0B7F9-764B-F74B-08AD-EFB587D2EF1E}"/>
              </a:ext>
            </a:extLst>
          </p:cNvPr>
          <p:cNvGraphicFramePr/>
          <p:nvPr>
            <p:extLst>
              <p:ext uri="{D42A27DB-BD31-4B8C-83A1-F6EECF244321}">
                <p14:modId xmlns:p14="http://schemas.microsoft.com/office/powerpoint/2010/main" val="2884427857"/>
              </p:ext>
            </p:extLst>
          </p:nvPr>
        </p:nvGraphicFramePr>
        <p:xfrm>
          <a:off x="0" y="816550"/>
          <a:ext cx="9137550" cy="432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箭號: 圓形 8">
            <a:extLst>
              <a:ext uri="{FF2B5EF4-FFF2-40B4-BE49-F238E27FC236}">
                <a16:creationId xmlns:a16="http://schemas.microsoft.com/office/drawing/2014/main" id="{37DA9C2E-F8DD-83F3-A4DA-F1814F23B818}"/>
              </a:ext>
            </a:extLst>
          </p:cNvPr>
          <p:cNvSpPr/>
          <p:nvPr/>
        </p:nvSpPr>
        <p:spPr>
          <a:xfrm rot="10800000">
            <a:off x="5761955" y="2743198"/>
            <a:ext cx="1821366" cy="178419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Tree>
    <p:extLst>
      <p:ext uri="{BB962C8B-B14F-4D97-AF65-F5344CB8AC3E}">
        <p14:creationId xmlns:p14="http://schemas.microsoft.com/office/powerpoint/2010/main" val="2784625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Machine Learning Algorithms</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群組 6">
            <a:extLst>
              <a:ext uri="{FF2B5EF4-FFF2-40B4-BE49-F238E27FC236}">
                <a16:creationId xmlns:a16="http://schemas.microsoft.com/office/drawing/2014/main" id="{E56F60A0-9736-DA44-999F-9927ACE14C42}"/>
              </a:ext>
            </a:extLst>
          </p:cNvPr>
          <p:cNvGrpSpPr/>
          <p:nvPr/>
        </p:nvGrpSpPr>
        <p:grpSpPr>
          <a:xfrm>
            <a:off x="89673" y="1507416"/>
            <a:ext cx="8889976" cy="2520000"/>
            <a:chOff x="89673" y="1507416"/>
            <a:chExt cx="8889976" cy="2520000"/>
          </a:xfrm>
        </p:grpSpPr>
        <p:pic>
          <p:nvPicPr>
            <p:cNvPr id="1026" name="Picture 2" descr="Schematic view of classification vs. clustering. (a) Blue: class-1,... |  Download Scientific Diagram">
              <a:extLst>
                <a:ext uri="{FF2B5EF4-FFF2-40B4-BE49-F238E27FC236}">
                  <a16:creationId xmlns:a16="http://schemas.microsoft.com/office/drawing/2014/main" id="{20B36B91-E723-890C-3E2E-2555B8B218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96" r="5614" b="19331"/>
            <a:stretch/>
          </p:blipFill>
          <p:spPr bwMode="auto">
            <a:xfrm>
              <a:off x="6032311" y="1507416"/>
              <a:ext cx="2947338" cy="252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群組 5">
              <a:extLst>
                <a:ext uri="{FF2B5EF4-FFF2-40B4-BE49-F238E27FC236}">
                  <a16:creationId xmlns:a16="http://schemas.microsoft.com/office/drawing/2014/main" id="{C63ECAFA-2564-DD05-89E5-D6CAACE1965C}"/>
                </a:ext>
              </a:extLst>
            </p:cNvPr>
            <p:cNvGrpSpPr/>
            <p:nvPr/>
          </p:nvGrpSpPr>
          <p:grpSpPr>
            <a:xfrm>
              <a:off x="89673" y="1507416"/>
              <a:ext cx="5704988" cy="2520000"/>
              <a:chOff x="89673" y="1507416"/>
              <a:chExt cx="5704988" cy="2520000"/>
            </a:xfrm>
          </p:grpSpPr>
          <p:pic>
            <p:nvPicPr>
              <p:cNvPr id="3" name="Picture 2" descr="Schematic view of classification vs. clustering. (a) Blue: class-1,... |  Download Scientific Diagram">
                <a:extLst>
                  <a:ext uri="{FF2B5EF4-FFF2-40B4-BE49-F238E27FC236}">
                    <a16:creationId xmlns:a16="http://schemas.microsoft.com/office/drawing/2014/main" id="{17158B70-6F77-C68D-5313-882755AC6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710" b="19331"/>
              <a:stretch/>
            </p:blipFill>
            <p:spPr bwMode="auto">
              <a:xfrm>
                <a:off x="2847323" y="1507416"/>
                <a:ext cx="294733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主成分分析(Principal Component Analysis, PCA)與其有關的數學| by CB Hsu | 量化交易的起點:  邁向量化交易煉金術師之路| Medium">
                <a:extLst>
                  <a:ext uri="{FF2B5EF4-FFF2-40B4-BE49-F238E27FC236}">
                    <a16:creationId xmlns:a16="http://schemas.microsoft.com/office/drawing/2014/main" id="{A60B321E-30D7-4676-B244-9A6B7193B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73" y="1507416"/>
                <a:ext cx="2520000" cy="2520000"/>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5" name="表格 4">
            <a:extLst>
              <a:ext uri="{FF2B5EF4-FFF2-40B4-BE49-F238E27FC236}">
                <a16:creationId xmlns:a16="http://schemas.microsoft.com/office/drawing/2014/main" id="{B40D3E4D-8916-CF97-A4E7-76B1DFD86DA3}"/>
              </a:ext>
            </a:extLst>
          </p:cNvPr>
          <p:cNvGraphicFramePr>
            <a:graphicFrameLocks noGrp="1"/>
          </p:cNvGraphicFramePr>
          <p:nvPr>
            <p:extLst>
              <p:ext uri="{D42A27DB-BD31-4B8C-83A1-F6EECF244321}">
                <p14:modId xmlns:p14="http://schemas.microsoft.com/office/powerpoint/2010/main" val="1256167291"/>
              </p:ext>
            </p:extLst>
          </p:nvPr>
        </p:nvGraphicFramePr>
        <p:xfrm>
          <a:off x="-1" y="4079431"/>
          <a:ext cx="9091926" cy="349728"/>
        </p:xfrm>
        <a:graphic>
          <a:graphicData uri="http://schemas.openxmlformats.org/drawingml/2006/table">
            <a:tbl>
              <a:tblPr>
                <a:tableStyleId>{2D5ABB26-0587-4C30-8999-92F81FD0307C}</a:tableStyleId>
              </a:tblPr>
              <a:tblGrid>
                <a:gridCol w="3030642">
                  <a:extLst>
                    <a:ext uri="{9D8B030D-6E8A-4147-A177-3AD203B41FA5}">
                      <a16:colId xmlns:a16="http://schemas.microsoft.com/office/drawing/2014/main" val="1532909631"/>
                    </a:ext>
                  </a:extLst>
                </a:gridCol>
                <a:gridCol w="3030642">
                  <a:extLst>
                    <a:ext uri="{9D8B030D-6E8A-4147-A177-3AD203B41FA5}">
                      <a16:colId xmlns:a16="http://schemas.microsoft.com/office/drawing/2014/main" val="2942419706"/>
                    </a:ext>
                  </a:extLst>
                </a:gridCol>
                <a:gridCol w="3030642">
                  <a:extLst>
                    <a:ext uri="{9D8B030D-6E8A-4147-A177-3AD203B41FA5}">
                      <a16:colId xmlns:a16="http://schemas.microsoft.com/office/drawing/2014/main" val="3676238788"/>
                    </a:ext>
                  </a:extLst>
                </a:gridCol>
              </a:tblGrid>
              <a:tr h="254130">
                <a:tc>
                  <a:txBody>
                    <a:bodyPr/>
                    <a:lstStyle/>
                    <a:p>
                      <a:pPr algn="ctr" fontAlgn="base"/>
                      <a:r>
                        <a:rPr lang="en-US" sz="1600" b="1" dirty="0">
                          <a:effectLst/>
                          <a:latin typeface="Times New Roman" panose="02020603050405020304" pitchFamily="18" charset="0"/>
                          <a:cs typeface="Times New Roman" panose="02020603050405020304" pitchFamily="18" charset="0"/>
                        </a:rPr>
                        <a:t>PCA</a:t>
                      </a:r>
                    </a:p>
                  </a:txBody>
                  <a:tcPr marL="26472" marR="26472" marT="52944" marB="52944" anchor="ctr"/>
                </a:tc>
                <a:tc>
                  <a:txBody>
                    <a:bodyPr/>
                    <a:lstStyle/>
                    <a:p>
                      <a:pPr algn="ctr" fontAlgn="base"/>
                      <a:r>
                        <a:rPr lang="en-US" sz="1600" b="1" dirty="0">
                          <a:effectLst/>
                          <a:latin typeface="Times New Roman" panose="02020603050405020304" pitchFamily="18" charset="0"/>
                          <a:cs typeface="Times New Roman" panose="02020603050405020304" pitchFamily="18" charset="0"/>
                        </a:rPr>
                        <a:t>CLASSIFICATION</a:t>
                      </a:r>
                    </a:p>
                  </a:txBody>
                  <a:tcPr marL="52944" marR="52944" marT="52944" marB="52944" anchor="ctr"/>
                </a:tc>
                <a:tc>
                  <a:txBody>
                    <a:bodyPr/>
                    <a:lstStyle/>
                    <a:p>
                      <a:pPr algn="ctr" fontAlgn="base"/>
                      <a:r>
                        <a:rPr lang="en-US" sz="1600" b="1" dirty="0">
                          <a:effectLst/>
                          <a:latin typeface="Times New Roman" panose="02020603050405020304" pitchFamily="18" charset="0"/>
                          <a:cs typeface="Times New Roman" panose="02020603050405020304" pitchFamily="18" charset="0"/>
                        </a:rPr>
                        <a:t>CLUSTERING</a:t>
                      </a:r>
                    </a:p>
                  </a:txBody>
                  <a:tcPr marL="52944" marR="52944" marT="52944" marB="52944" anchor="ctr"/>
                </a:tc>
                <a:extLst>
                  <a:ext uri="{0D108BD9-81ED-4DB2-BD59-A6C34878D82A}">
                    <a16:rowId xmlns:a16="http://schemas.microsoft.com/office/drawing/2014/main" val="252160980"/>
                  </a:ext>
                </a:extLst>
              </a:tr>
            </a:tbl>
          </a:graphicData>
        </a:graphic>
      </p:graphicFrame>
    </p:spTree>
    <p:extLst>
      <p:ext uri="{BB962C8B-B14F-4D97-AF65-F5344CB8AC3E}">
        <p14:creationId xmlns:p14="http://schemas.microsoft.com/office/powerpoint/2010/main" val="498429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a:xfrm>
            <a:off x="1381250" y="896112"/>
            <a:ext cx="4038243" cy="435600"/>
          </a:xfrm>
        </p:spPr>
        <p:txBody>
          <a:bodyPr/>
          <a:lstStyle/>
          <a:p>
            <a:r>
              <a:rPr kumimoji="1" lang="en-US" altLang="zh-TW" dirty="0">
                <a:solidFill>
                  <a:srgbClr val="FF0000"/>
                </a:solidFill>
              </a:rPr>
              <a:t>P</a:t>
            </a:r>
            <a:r>
              <a:rPr kumimoji="1" lang="en-US" altLang="zh-TW" dirty="0"/>
              <a:t>rincipal </a:t>
            </a:r>
            <a:r>
              <a:rPr kumimoji="1" lang="en-US" altLang="zh-TW" dirty="0">
                <a:solidFill>
                  <a:srgbClr val="FF0000"/>
                </a:solidFill>
              </a:rPr>
              <a:t>C</a:t>
            </a:r>
            <a:r>
              <a:rPr kumimoji="1" lang="en-US" altLang="zh-TW" dirty="0"/>
              <a:t>omponents </a:t>
            </a:r>
            <a:r>
              <a:rPr kumimoji="1" lang="en-US" altLang="zh-TW" dirty="0">
                <a:solidFill>
                  <a:srgbClr val="FF0000"/>
                </a:solidFill>
              </a:rPr>
              <a:t>A</a:t>
            </a:r>
            <a:r>
              <a:rPr kumimoji="1" lang="en-US" altLang="zh-TW" dirty="0"/>
              <a:t>nalysis</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文字版面配置區 2">
            <a:extLst>
              <a:ext uri="{FF2B5EF4-FFF2-40B4-BE49-F238E27FC236}">
                <a16:creationId xmlns:a16="http://schemas.microsoft.com/office/drawing/2014/main" id="{BC9BB84D-0171-CD4F-4ADD-6870FCC9813E}"/>
              </a:ext>
            </a:extLst>
          </p:cNvPr>
          <p:cNvSpPr>
            <a:spLocks noGrp="1"/>
          </p:cNvSpPr>
          <p:nvPr>
            <p:ph type="body" idx="1"/>
          </p:nvPr>
        </p:nvSpPr>
        <p:spPr>
          <a:xfrm>
            <a:off x="305874" y="1493181"/>
            <a:ext cx="8511023" cy="3112200"/>
          </a:xfrm>
        </p:spPr>
        <p:txBody>
          <a:bodyPr/>
          <a:lstStyle/>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Unsupervised Learning</a:t>
            </a: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化繁為簡</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將原本高維度的數據重新以一個低維度的形式表達 </a:t>
            </a: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只要低維度的特徵就能夠代表大部分高維度的特徵</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0810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87" name="Google Shape;87;p13"/>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88" name="Google Shape;88;p13"/>
          <p:cNvSpPr txBox="1">
            <a:spLocks noGrp="1"/>
          </p:cNvSpPr>
          <p:nvPr>
            <p:ph type="ctrTitle" idx="4294967295"/>
          </p:nvPr>
        </p:nvSpPr>
        <p:spPr>
          <a:xfrm>
            <a:off x="2386865" y="816550"/>
            <a:ext cx="26301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Outline</a:t>
            </a:r>
            <a:endParaRPr sz="4800" dirty="0"/>
          </a:p>
        </p:txBody>
      </p:sp>
      <p:cxnSp>
        <p:nvCxnSpPr>
          <p:cNvPr id="89" name="Google Shape;89;p13"/>
          <p:cNvCxnSpPr/>
          <p:nvPr/>
        </p:nvCxnSpPr>
        <p:spPr>
          <a:xfrm>
            <a:off x="4738400" y="1428750"/>
            <a:ext cx="4405500" cy="0"/>
          </a:xfrm>
          <a:prstGeom prst="straightConnector1">
            <a:avLst/>
          </a:prstGeom>
          <a:noFill/>
          <a:ln w="9525" cap="flat" cmpd="sng">
            <a:solidFill>
              <a:srgbClr val="CCCCCC"/>
            </a:solidFill>
            <a:prstDash val="solid"/>
            <a:round/>
            <a:headEnd type="none" w="med" len="med"/>
            <a:tailEnd type="none" w="med" len="med"/>
          </a:ln>
        </p:spPr>
      </p:cxnSp>
      <p:sp>
        <p:nvSpPr>
          <p:cNvPr id="90" name="Google Shape;90;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9" name="文字方塊 18">
            <a:extLst>
              <a:ext uri="{FF2B5EF4-FFF2-40B4-BE49-F238E27FC236}">
                <a16:creationId xmlns:a16="http://schemas.microsoft.com/office/drawing/2014/main" id="{8D30E9E6-51D5-8642-0B7F-B675A8B584C5}"/>
              </a:ext>
            </a:extLst>
          </p:cNvPr>
          <p:cNvSpPr txBox="1"/>
          <p:nvPr/>
        </p:nvSpPr>
        <p:spPr>
          <a:xfrm>
            <a:off x="1371600" y="2734056"/>
            <a:ext cx="184731" cy="307777"/>
          </a:xfrm>
          <a:prstGeom prst="rect">
            <a:avLst/>
          </a:prstGeom>
          <a:noFill/>
        </p:spPr>
        <p:txBody>
          <a:bodyPr wrap="none" rtlCol="0">
            <a:spAutoFit/>
          </a:bodyPr>
          <a:lstStyle/>
          <a:p>
            <a:endParaRPr kumimoji="1" lang="zh-TW" altLang="en-US" dirty="0"/>
          </a:p>
        </p:txBody>
      </p:sp>
      <p:graphicFrame>
        <p:nvGraphicFramePr>
          <p:cNvPr id="24" name="資料庫圖表 23">
            <a:extLst>
              <a:ext uri="{FF2B5EF4-FFF2-40B4-BE49-F238E27FC236}">
                <a16:creationId xmlns:a16="http://schemas.microsoft.com/office/drawing/2014/main" id="{502EF48E-BD3F-7C88-11FD-A65E4D903EE8}"/>
              </a:ext>
            </a:extLst>
          </p:cNvPr>
          <p:cNvGraphicFramePr/>
          <p:nvPr>
            <p:extLst>
              <p:ext uri="{D42A27DB-BD31-4B8C-83A1-F6EECF244321}">
                <p14:modId xmlns:p14="http://schemas.microsoft.com/office/powerpoint/2010/main" val="2078385103"/>
              </p:ext>
            </p:extLst>
          </p:nvPr>
        </p:nvGraphicFramePr>
        <p:xfrm>
          <a:off x="0" y="816550"/>
          <a:ext cx="9137550" cy="432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Machine Learning and Data Visualization using Orange - Studytonight">
            <a:extLst>
              <a:ext uri="{FF2B5EF4-FFF2-40B4-BE49-F238E27FC236}">
                <a16:creationId xmlns:a16="http://schemas.microsoft.com/office/drawing/2014/main" id="{E0596893-7A32-8AEA-3C4F-6474487F6D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337" y="3564346"/>
            <a:ext cx="2068129" cy="14692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 機器學習應用班(Machine Learning) - 中央大學企業資源規劃暨大數據分析中心">
            <a:extLst>
              <a:ext uri="{FF2B5EF4-FFF2-40B4-BE49-F238E27FC236}">
                <a16:creationId xmlns:a16="http://schemas.microsoft.com/office/drawing/2014/main" id="{2079DDF3-7914-72AE-874A-8FEC876D40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3418" y="3489221"/>
            <a:ext cx="1688946" cy="1688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mining - Free computer icons">
            <a:extLst>
              <a:ext uri="{FF2B5EF4-FFF2-40B4-BE49-F238E27FC236}">
                <a16:creationId xmlns:a16="http://schemas.microsoft.com/office/drawing/2014/main" id="{001F064D-4169-8336-E544-6E5789CC77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119" y="3546713"/>
            <a:ext cx="1573962" cy="15739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RANGE: A tool for Data Mining. Machine learning has recently become… | by  Tilak Zade | Medium">
            <a:extLst>
              <a:ext uri="{FF2B5EF4-FFF2-40B4-BE49-F238E27FC236}">
                <a16:creationId xmlns:a16="http://schemas.microsoft.com/office/drawing/2014/main" id="{8AFBBF4F-C30B-F9DA-04D3-BCC31A589B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315" y="3546713"/>
            <a:ext cx="1959262" cy="156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a:xfrm>
            <a:off x="1381250" y="896112"/>
            <a:ext cx="4038243" cy="435600"/>
          </a:xfrm>
        </p:spPr>
        <p:txBody>
          <a:bodyPr/>
          <a:lstStyle/>
          <a:p>
            <a:r>
              <a:rPr kumimoji="1" lang="en-US" altLang="zh-TW" dirty="0"/>
              <a:t>Concepts</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文字版面配置區 2">
            <a:extLst>
              <a:ext uri="{FF2B5EF4-FFF2-40B4-BE49-F238E27FC236}">
                <a16:creationId xmlns:a16="http://schemas.microsoft.com/office/drawing/2014/main" id="{BC9BB84D-0171-CD4F-4ADD-6870FCC9813E}"/>
              </a:ext>
            </a:extLst>
          </p:cNvPr>
          <p:cNvSpPr>
            <a:spLocks noGrp="1"/>
          </p:cNvSpPr>
          <p:nvPr>
            <p:ph type="body" idx="1"/>
          </p:nvPr>
        </p:nvSpPr>
        <p:spPr>
          <a:xfrm>
            <a:off x="305875" y="1493181"/>
            <a:ext cx="5790126" cy="3112200"/>
          </a:xfrm>
        </p:spPr>
        <p:txBody>
          <a:bodyPr/>
          <a:lstStyle/>
          <a:p>
            <a:pPr marL="342900" indent="-342900" algn="just"/>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將坐標軸中心移到數據的中心，然後旋轉坐標軸，使得數據在</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PC1</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軸上的變異數最大，</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代表</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著更多的訊息被保留下來</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PC1</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成為第一主成分。</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gn="just"/>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PC2</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第二主成分：找一個</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PC2</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，使得</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PC2</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PC1</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的共變異數（相關係數）為</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，避免與</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PC1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特徵</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重疊，並且使數據在</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PC2</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軸上的變異數最大。</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054" name="Picture 6" descr="Principal component analysis (PCA): Explained and implemented | by Raghavan  | Medium">
            <a:extLst>
              <a:ext uri="{FF2B5EF4-FFF2-40B4-BE49-F238E27FC236}">
                <a16:creationId xmlns:a16="http://schemas.microsoft.com/office/drawing/2014/main" id="{A3C0C34F-1DCD-B0D4-DD3C-F7DDC2F4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819" y="1884444"/>
            <a:ext cx="3103108" cy="2331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0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a:xfrm>
            <a:off x="1381250" y="896112"/>
            <a:ext cx="4038243" cy="435600"/>
          </a:xfrm>
        </p:spPr>
        <p:txBody>
          <a:bodyPr/>
          <a:lstStyle/>
          <a:p>
            <a:r>
              <a:rPr kumimoji="1" lang="en-US" altLang="zh-TW" dirty="0"/>
              <a:t>Visualization</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descr="PCA學習與應用| Mark's blog">
            <a:extLst>
              <a:ext uri="{FF2B5EF4-FFF2-40B4-BE49-F238E27FC236}">
                <a16:creationId xmlns:a16="http://schemas.microsoft.com/office/drawing/2014/main" id="{97E6485F-F313-9D29-7A9B-22BBBE7D44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5" t="10515" b="8101"/>
          <a:stretch/>
        </p:blipFill>
        <p:spPr bwMode="auto">
          <a:xfrm>
            <a:off x="152937" y="1706985"/>
            <a:ext cx="8838126" cy="295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270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Classification vs Clustering</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表格 2">
            <a:extLst>
              <a:ext uri="{FF2B5EF4-FFF2-40B4-BE49-F238E27FC236}">
                <a16:creationId xmlns:a16="http://schemas.microsoft.com/office/drawing/2014/main" id="{8209DF2A-E5EC-FD09-D3D0-20273D64523A}"/>
              </a:ext>
            </a:extLst>
          </p:cNvPr>
          <p:cNvGraphicFramePr>
            <a:graphicFrameLocks noGrp="1"/>
          </p:cNvGraphicFramePr>
          <p:nvPr>
            <p:extLst>
              <p:ext uri="{D42A27DB-BD31-4B8C-83A1-F6EECF244321}">
                <p14:modId xmlns:p14="http://schemas.microsoft.com/office/powerpoint/2010/main" val="3721019135"/>
              </p:ext>
            </p:extLst>
          </p:nvPr>
        </p:nvGraphicFramePr>
        <p:xfrm>
          <a:off x="1382752" y="1428750"/>
          <a:ext cx="6378495" cy="3429973"/>
        </p:xfrm>
        <a:graphic>
          <a:graphicData uri="http://schemas.openxmlformats.org/drawingml/2006/table">
            <a:tbl>
              <a:tblPr>
                <a:tableStyleId>{2D5ABB26-0587-4C30-8999-92F81FD0307C}</a:tableStyleId>
              </a:tblPr>
              <a:tblGrid>
                <a:gridCol w="2126165">
                  <a:extLst>
                    <a:ext uri="{9D8B030D-6E8A-4147-A177-3AD203B41FA5}">
                      <a16:colId xmlns:a16="http://schemas.microsoft.com/office/drawing/2014/main" val="2197366210"/>
                    </a:ext>
                  </a:extLst>
                </a:gridCol>
                <a:gridCol w="2126165">
                  <a:extLst>
                    <a:ext uri="{9D8B030D-6E8A-4147-A177-3AD203B41FA5}">
                      <a16:colId xmlns:a16="http://schemas.microsoft.com/office/drawing/2014/main" val="3089574589"/>
                    </a:ext>
                  </a:extLst>
                </a:gridCol>
                <a:gridCol w="2126165">
                  <a:extLst>
                    <a:ext uri="{9D8B030D-6E8A-4147-A177-3AD203B41FA5}">
                      <a16:colId xmlns:a16="http://schemas.microsoft.com/office/drawing/2014/main" val="701426711"/>
                    </a:ext>
                  </a:extLst>
                </a:gridCol>
              </a:tblGrid>
              <a:tr h="254130">
                <a:tc>
                  <a:txBody>
                    <a:bodyPr/>
                    <a:lstStyle/>
                    <a:p>
                      <a:pPr algn="ctr" fontAlgn="base"/>
                      <a:r>
                        <a:rPr lang="en-US" sz="1600" b="1" dirty="0">
                          <a:effectLst/>
                          <a:latin typeface="Times New Roman" panose="02020603050405020304" pitchFamily="18" charset="0"/>
                          <a:cs typeface="Times New Roman" panose="02020603050405020304" pitchFamily="18" charset="0"/>
                        </a:rPr>
                        <a:t>Parameter</a:t>
                      </a:r>
                    </a:p>
                  </a:txBody>
                  <a:tcPr marL="26472" marR="26472" marT="52944" marB="52944" anchor="ctr"/>
                </a:tc>
                <a:tc>
                  <a:txBody>
                    <a:bodyPr/>
                    <a:lstStyle/>
                    <a:p>
                      <a:pPr algn="ctr" fontAlgn="base"/>
                      <a:r>
                        <a:rPr lang="en-US" sz="1600" b="1" dirty="0">
                          <a:effectLst/>
                          <a:latin typeface="Times New Roman" panose="02020603050405020304" pitchFamily="18" charset="0"/>
                          <a:cs typeface="Times New Roman" panose="02020603050405020304" pitchFamily="18" charset="0"/>
                        </a:rPr>
                        <a:t>CLASSIFICATION</a:t>
                      </a:r>
                    </a:p>
                  </a:txBody>
                  <a:tcPr marL="52944" marR="52944" marT="52944" marB="52944" anchor="ctr"/>
                </a:tc>
                <a:tc>
                  <a:txBody>
                    <a:bodyPr/>
                    <a:lstStyle/>
                    <a:p>
                      <a:pPr algn="ctr" fontAlgn="base"/>
                      <a:r>
                        <a:rPr lang="en-US" sz="1600" b="1" dirty="0">
                          <a:effectLst/>
                          <a:latin typeface="Times New Roman" panose="02020603050405020304" pitchFamily="18" charset="0"/>
                          <a:cs typeface="Times New Roman" panose="02020603050405020304" pitchFamily="18" charset="0"/>
                        </a:rPr>
                        <a:t>CLUSTERING</a:t>
                      </a:r>
                    </a:p>
                  </a:txBody>
                  <a:tcPr marL="52944" marR="52944" marT="52944" marB="52944" anchor="ctr"/>
                </a:tc>
                <a:extLst>
                  <a:ext uri="{0D108BD9-81ED-4DB2-BD59-A6C34878D82A}">
                    <a16:rowId xmlns:a16="http://schemas.microsoft.com/office/drawing/2014/main" val="3872026059"/>
                  </a:ext>
                </a:extLst>
              </a:tr>
              <a:tr h="412961">
                <a:tc>
                  <a:txBody>
                    <a:bodyPr/>
                    <a:lstStyle/>
                    <a:p>
                      <a:pPr algn="ctr" fontAlgn="ctr"/>
                      <a:r>
                        <a:rPr lang="en-US" sz="1600" b="0" dirty="0">
                          <a:effectLst/>
                          <a:latin typeface="Times New Roman" panose="02020603050405020304" pitchFamily="18" charset="0"/>
                          <a:cs typeface="Times New Roman" panose="02020603050405020304" pitchFamily="18" charset="0"/>
                        </a:rPr>
                        <a:t>Type</a:t>
                      </a:r>
                    </a:p>
                  </a:txBody>
                  <a:tcPr marL="52944" marR="52944" marT="74121" marB="74121"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Supervised learning</a:t>
                      </a:r>
                    </a:p>
                  </a:txBody>
                  <a:tcPr marL="52944" marR="52944" marT="74121" marB="74121"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Unsupervised learning</a:t>
                      </a:r>
                    </a:p>
                  </a:txBody>
                  <a:tcPr marL="52944" marR="52944" marT="74121" marB="74121" anchor="ctr"/>
                </a:tc>
                <a:extLst>
                  <a:ext uri="{0D108BD9-81ED-4DB2-BD59-A6C34878D82A}">
                    <a16:rowId xmlns:a16="http://schemas.microsoft.com/office/drawing/2014/main" val="183441500"/>
                  </a:ext>
                </a:extLst>
              </a:tr>
              <a:tr h="677679">
                <a:tc>
                  <a:txBody>
                    <a:bodyPr/>
                    <a:lstStyle/>
                    <a:p>
                      <a:pPr algn="ctr" fontAlgn="ctr"/>
                      <a:r>
                        <a:rPr lang="en-US" sz="1600" b="0" dirty="0">
                          <a:effectLst/>
                          <a:latin typeface="Times New Roman" panose="02020603050405020304" pitchFamily="18" charset="0"/>
                          <a:cs typeface="Times New Roman" panose="02020603050405020304" pitchFamily="18" charset="0"/>
                        </a:rPr>
                        <a:t>Basic</a:t>
                      </a:r>
                    </a:p>
                  </a:txBody>
                  <a:tcPr marL="52944" marR="52944" marT="74121" marB="74121"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Process of classifying the input based on their corresponding class labels</a:t>
                      </a:r>
                    </a:p>
                  </a:txBody>
                  <a:tcPr marL="52944" marR="52944" marT="74121" marB="74121"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Grouping the input based on their similarity without the help of class labels</a:t>
                      </a:r>
                    </a:p>
                  </a:txBody>
                  <a:tcPr marL="52944" marR="52944" marT="74121" marB="74121" anchor="ctr"/>
                </a:tc>
                <a:extLst>
                  <a:ext uri="{0D108BD9-81ED-4DB2-BD59-A6C34878D82A}">
                    <a16:rowId xmlns:a16="http://schemas.microsoft.com/office/drawing/2014/main" val="4171423472"/>
                  </a:ext>
                </a:extLst>
              </a:tr>
              <a:tr h="677679">
                <a:tc>
                  <a:txBody>
                    <a:bodyPr/>
                    <a:lstStyle/>
                    <a:p>
                      <a:pPr algn="ctr" fontAlgn="ctr"/>
                      <a:r>
                        <a:rPr lang="en-US" sz="1600" b="0" dirty="0">
                          <a:effectLst/>
                          <a:latin typeface="Times New Roman" panose="02020603050405020304" pitchFamily="18" charset="0"/>
                          <a:cs typeface="Times New Roman" panose="02020603050405020304" pitchFamily="18" charset="0"/>
                        </a:rPr>
                        <a:t>Need</a:t>
                      </a:r>
                    </a:p>
                  </a:txBody>
                  <a:tcPr marL="52944" marR="52944" marT="74121" marB="74121"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It has labels so there is need of training and testing dataset for verifying model</a:t>
                      </a:r>
                    </a:p>
                  </a:txBody>
                  <a:tcPr marL="52944" marR="52944" marT="74121" marB="74121"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There is no need of training and testing dataset</a:t>
                      </a:r>
                    </a:p>
                  </a:txBody>
                  <a:tcPr marL="52944" marR="52944" marT="74121" marB="74121" anchor="ctr"/>
                </a:tc>
                <a:extLst>
                  <a:ext uri="{0D108BD9-81ED-4DB2-BD59-A6C34878D82A}">
                    <a16:rowId xmlns:a16="http://schemas.microsoft.com/office/drawing/2014/main" val="183215925"/>
                  </a:ext>
                </a:extLst>
              </a:tr>
              <a:tr h="412961">
                <a:tc>
                  <a:txBody>
                    <a:bodyPr/>
                    <a:lstStyle/>
                    <a:p>
                      <a:pPr algn="ctr" fontAlgn="ctr"/>
                      <a:r>
                        <a:rPr lang="en-US" sz="1600" b="0" dirty="0">
                          <a:effectLst/>
                          <a:latin typeface="Times New Roman" panose="02020603050405020304" pitchFamily="18" charset="0"/>
                          <a:cs typeface="Times New Roman" panose="02020603050405020304" pitchFamily="18" charset="0"/>
                        </a:rPr>
                        <a:t>Complexity</a:t>
                      </a:r>
                    </a:p>
                  </a:txBody>
                  <a:tcPr marL="52944" marR="52944" marT="74121" marB="74121"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More complex</a:t>
                      </a:r>
                    </a:p>
                  </a:txBody>
                  <a:tcPr marL="52944" marR="52944" marT="74121" marB="74121"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Less complex</a:t>
                      </a:r>
                    </a:p>
                  </a:txBody>
                  <a:tcPr marL="52944" marR="52944" marT="74121" marB="74121" anchor="ctr"/>
                </a:tc>
                <a:extLst>
                  <a:ext uri="{0D108BD9-81ED-4DB2-BD59-A6C34878D82A}">
                    <a16:rowId xmlns:a16="http://schemas.microsoft.com/office/drawing/2014/main" val="1584821427"/>
                  </a:ext>
                </a:extLst>
              </a:tr>
              <a:tr h="677679">
                <a:tc>
                  <a:txBody>
                    <a:bodyPr/>
                    <a:lstStyle/>
                    <a:p>
                      <a:pPr algn="ctr" fontAlgn="ctr"/>
                      <a:r>
                        <a:rPr lang="en-US" sz="1600" b="0" dirty="0">
                          <a:effectLst/>
                          <a:latin typeface="Times New Roman" panose="02020603050405020304" pitchFamily="18" charset="0"/>
                          <a:cs typeface="Times New Roman" panose="02020603050405020304" pitchFamily="18" charset="0"/>
                        </a:rPr>
                        <a:t>Example Algorithms</a:t>
                      </a:r>
                    </a:p>
                  </a:txBody>
                  <a:tcPr marL="52944" marR="52944" marT="74121" marB="74121" anchor="ctr"/>
                </a:tc>
                <a:tc>
                  <a:txBody>
                    <a:bodyPr/>
                    <a:lstStyle/>
                    <a:p>
                      <a:pPr algn="ctr" fontAlgn="ctr"/>
                      <a:r>
                        <a:rPr lang="fr-FR" sz="1400" b="0" dirty="0">
                          <a:effectLst/>
                          <a:latin typeface="Times New Roman" panose="02020603050405020304" pitchFamily="18" charset="0"/>
                          <a:cs typeface="Times New Roman" panose="02020603050405020304" pitchFamily="18" charset="0"/>
                        </a:rPr>
                        <a:t>Perceptron</a:t>
                      </a:r>
                    </a:p>
                    <a:p>
                      <a:pPr algn="ctr" fontAlgn="ctr"/>
                      <a:r>
                        <a:rPr lang="fr-FR" sz="1400" b="0" dirty="0" err="1">
                          <a:effectLst/>
                          <a:latin typeface="Times New Roman" panose="02020603050405020304" pitchFamily="18" charset="0"/>
                          <a:cs typeface="Times New Roman" panose="02020603050405020304" pitchFamily="18" charset="0"/>
                        </a:rPr>
                        <a:t>Logistic</a:t>
                      </a:r>
                      <a:r>
                        <a:rPr lang="fr-FR" sz="1400" b="0" dirty="0">
                          <a:effectLst/>
                          <a:latin typeface="Times New Roman" panose="02020603050405020304" pitchFamily="18" charset="0"/>
                          <a:cs typeface="Times New Roman" panose="02020603050405020304" pitchFamily="18" charset="0"/>
                        </a:rPr>
                        <a:t> </a:t>
                      </a:r>
                      <a:r>
                        <a:rPr lang="fr-FR" sz="1400" b="0" dirty="0" err="1">
                          <a:effectLst/>
                          <a:latin typeface="Times New Roman" panose="02020603050405020304" pitchFamily="18" charset="0"/>
                          <a:cs typeface="Times New Roman" panose="02020603050405020304" pitchFamily="18" charset="0"/>
                        </a:rPr>
                        <a:t>regression</a:t>
                      </a:r>
                      <a:endParaRPr lang="fr-FR" sz="1400" b="0" dirty="0">
                        <a:effectLst/>
                        <a:latin typeface="Times New Roman" panose="02020603050405020304" pitchFamily="18" charset="0"/>
                        <a:cs typeface="Times New Roman" panose="02020603050405020304" pitchFamily="18" charset="0"/>
                      </a:endParaRPr>
                    </a:p>
                  </a:txBody>
                  <a:tcPr marL="52944" marR="52944" marT="74121" marB="74121" anchor="ctr"/>
                </a:tc>
                <a:tc>
                  <a:txBody>
                    <a:bodyPr/>
                    <a:lstStyle/>
                    <a:p>
                      <a:pPr algn="ctr" fontAlgn="ctr"/>
                      <a:r>
                        <a:rPr lang="en-US" sz="1400" b="0" dirty="0">
                          <a:effectLst/>
                          <a:latin typeface="Times New Roman" panose="02020603050405020304" pitchFamily="18" charset="0"/>
                          <a:cs typeface="Times New Roman" panose="02020603050405020304" pitchFamily="18" charset="0"/>
                        </a:rPr>
                        <a:t>K-means clustering</a:t>
                      </a:r>
                    </a:p>
                  </a:txBody>
                  <a:tcPr marL="52944" marR="52944" marT="74121" marB="74121" anchor="ctr"/>
                </a:tc>
                <a:extLst>
                  <a:ext uri="{0D108BD9-81ED-4DB2-BD59-A6C34878D82A}">
                    <a16:rowId xmlns:a16="http://schemas.microsoft.com/office/drawing/2014/main" val="1507091598"/>
                  </a:ext>
                </a:extLst>
              </a:tr>
            </a:tbl>
          </a:graphicData>
        </a:graphic>
      </p:graphicFrame>
    </p:spTree>
    <p:extLst>
      <p:ext uri="{BB962C8B-B14F-4D97-AF65-F5344CB8AC3E}">
        <p14:creationId xmlns:p14="http://schemas.microsoft.com/office/powerpoint/2010/main" val="1356634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Perceptron</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文字版面配置區 2">
            <a:extLst>
              <a:ext uri="{FF2B5EF4-FFF2-40B4-BE49-F238E27FC236}">
                <a16:creationId xmlns:a16="http://schemas.microsoft.com/office/drawing/2014/main" id="{8109046C-7588-4FD1-1EBF-CDB5C327CDF1}"/>
              </a:ext>
            </a:extLst>
          </p:cNvPr>
          <p:cNvSpPr>
            <a:spLocks noGrp="1"/>
          </p:cNvSpPr>
          <p:nvPr>
            <p:ph type="body" idx="1"/>
          </p:nvPr>
        </p:nvSpPr>
        <p:spPr>
          <a:xfrm>
            <a:off x="305874" y="1493181"/>
            <a:ext cx="8511023" cy="3112200"/>
          </a:xfrm>
        </p:spPr>
        <p:txBody>
          <a:bodyPr/>
          <a:lstStyle/>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Supervised Learning</a:t>
            </a: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輸出</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分類結果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en-US" altLang="zh-TW" dirty="0">
                <a:latin typeface="Times New Roman" panose="02020603050405020304" pitchFamily="18" charset="0"/>
                <a:ea typeface="標楷體" panose="03000509000000000000" pitchFamily="65" charset="-120"/>
                <a:cs typeface="Times New Roman" panose="02020603050405020304" pitchFamily="18" charset="0"/>
              </a:rPr>
              <a:t>Step</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function</a:t>
            </a: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能得到分類結果，但無法得知個別機率</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en-US" altLang="zh-TW" dirty="0">
                <a:latin typeface="Times New Roman" panose="02020603050405020304" pitchFamily="18" charset="0"/>
                <a:ea typeface="標楷體" panose="03000509000000000000" pitchFamily="65" charset="-120"/>
                <a:cs typeface="Times New Roman" panose="02020603050405020304" pitchFamily="18" charset="0"/>
              </a:rPr>
              <a:t>Next slide -&gt;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hlinkClick r:id="rId2" action="ppaction://hlinksldjump"/>
              </a:rPr>
              <a:t>Logistic Regression</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8" name="圖片 7">
            <a:extLst>
              <a:ext uri="{FF2B5EF4-FFF2-40B4-BE49-F238E27FC236}">
                <a16:creationId xmlns:a16="http://schemas.microsoft.com/office/drawing/2014/main" id="{FA3081F7-BD69-AF9D-AC7E-AEE2B0697180}"/>
              </a:ext>
            </a:extLst>
          </p:cNvPr>
          <p:cNvPicPr>
            <a:picLocks noChangeAspect="1"/>
          </p:cNvPicPr>
          <p:nvPr/>
        </p:nvPicPr>
        <p:blipFill>
          <a:blip r:embed="rId3"/>
          <a:stretch>
            <a:fillRect/>
          </a:stretch>
        </p:blipFill>
        <p:spPr>
          <a:xfrm>
            <a:off x="5889978" y="2339867"/>
            <a:ext cx="3254022" cy="2309060"/>
          </a:xfrm>
          <a:prstGeom prst="rect">
            <a:avLst/>
          </a:prstGeom>
        </p:spPr>
      </p:pic>
      <p:pic>
        <p:nvPicPr>
          <p:cNvPr id="1032" name="Picture 8" descr="What is Perceptron? A Beginners Guide for 2023 | Simplilearn">
            <a:extLst>
              <a:ext uri="{FF2B5EF4-FFF2-40B4-BE49-F238E27FC236}">
                <a16:creationId xmlns:a16="http://schemas.microsoft.com/office/drawing/2014/main" id="{64E53370-D0DB-E5CF-2E59-25A5C41E8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8905" y="120597"/>
            <a:ext cx="4415095" cy="2025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16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Logistic Regression</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文字版面配置區 2">
            <a:extLst>
              <a:ext uri="{FF2B5EF4-FFF2-40B4-BE49-F238E27FC236}">
                <a16:creationId xmlns:a16="http://schemas.microsoft.com/office/drawing/2014/main" id="{8109046C-7588-4FD1-1EBF-CDB5C327CDF1}"/>
              </a:ext>
            </a:extLst>
          </p:cNvPr>
          <p:cNvSpPr>
            <a:spLocks noGrp="1"/>
          </p:cNvSpPr>
          <p:nvPr>
            <p:ph type="body" idx="1"/>
          </p:nvPr>
        </p:nvSpPr>
        <p:spPr>
          <a:xfrm>
            <a:off x="305874" y="1493181"/>
            <a:ext cx="8511023" cy="3112200"/>
          </a:xfrm>
        </p:spPr>
        <p:txBody>
          <a:bodyPr/>
          <a:lstStyle/>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Supervised Learning</a:t>
            </a: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輸出機率值</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(0</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之間</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Sigmoid function</a:t>
            </a: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根據溫度、濕度、風向預測天氣</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得到晴天以及雨天的機率</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a:extLst>
              <a:ext uri="{FF2B5EF4-FFF2-40B4-BE49-F238E27FC236}">
                <a16:creationId xmlns:a16="http://schemas.microsoft.com/office/drawing/2014/main" id="{10EEDEBF-67DE-8BB2-BF1C-C1B342954AF9}"/>
              </a:ext>
            </a:extLst>
          </p:cNvPr>
          <p:cNvPicPr>
            <a:picLocks noChangeAspect="1"/>
          </p:cNvPicPr>
          <p:nvPr/>
        </p:nvPicPr>
        <p:blipFill>
          <a:blip r:embed="rId2"/>
          <a:stretch>
            <a:fillRect/>
          </a:stretch>
        </p:blipFill>
        <p:spPr>
          <a:xfrm>
            <a:off x="4156909" y="364898"/>
            <a:ext cx="4987091" cy="1762355"/>
          </a:xfrm>
          <a:prstGeom prst="rect">
            <a:avLst/>
          </a:prstGeom>
        </p:spPr>
      </p:pic>
      <p:pic>
        <p:nvPicPr>
          <p:cNvPr id="8" name="圖片 7">
            <a:extLst>
              <a:ext uri="{FF2B5EF4-FFF2-40B4-BE49-F238E27FC236}">
                <a16:creationId xmlns:a16="http://schemas.microsoft.com/office/drawing/2014/main" id="{3A0BF5E4-6E5F-D7A0-41BF-B31434616B43}"/>
              </a:ext>
            </a:extLst>
          </p:cNvPr>
          <p:cNvPicPr>
            <a:picLocks noChangeAspect="1"/>
          </p:cNvPicPr>
          <p:nvPr/>
        </p:nvPicPr>
        <p:blipFill>
          <a:blip r:embed="rId3"/>
          <a:stretch>
            <a:fillRect/>
          </a:stretch>
        </p:blipFill>
        <p:spPr>
          <a:xfrm>
            <a:off x="5128528" y="2300474"/>
            <a:ext cx="3267216" cy="2478128"/>
          </a:xfrm>
          <a:prstGeom prst="rect">
            <a:avLst/>
          </a:prstGeom>
        </p:spPr>
      </p:pic>
    </p:spTree>
    <p:extLst>
      <p:ext uri="{BB962C8B-B14F-4D97-AF65-F5344CB8AC3E}">
        <p14:creationId xmlns:p14="http://schemas.microsoft.com/office/powerpoint/2010/main" val="620209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K-means Clustering</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文字版面配置區 2">
            <a:extLst>
              <a:ext uri="{FF2B5EF4-FFF2-40B4-BE49-F238E27FC236}">
                <a16:creationId xmlns:a16="http://schemas.microsoft.com/office/drawing/2014/main" id="{839A936D-E4FB-1E26-8332-322E8CF95253}"/>
              </a:ext>
            </a:extLst>
          </p:cNvPr>
          <p:cNvSpPr>
            <a:spLocks noGrp="1"/>
          </p:cNvSpPr>
          <p:nvPr>
            <p:ph type="body" idx="1"/>
          </p:nvPr>
        </p:nvSpPr>
        <p:spPr>
          <a:xfrm>
            <a:off x="305874" y="1493181"/>
            <a:ext cx="8511023" cy="3112200"/>
          </a:xfrm>
        </p:spPr>
        <p:txBody>
          <a:bodyPr/>
          <a:lstStyle/>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Unsupervised Learning</a:t>
            </a:r>
          </a:p>
          <a:p>
            <a:pPr marL="342900" indent="-342900"/>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用資料本身去分類</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Ex: </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給</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定</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一組身高和體重的資料，但不知道哪些是男生哪些是女生。希望用這組資料自動分出男生女生</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43937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K-means Clustering</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群組 8">
            <a:extLst>
              <a:ext uri="{FF2B5EF4-FFF2-40B4-BE49-F238E27FC236}">
                <a16:creationId xmlns:a16="http://schemas.microsoft.com/office/drawing/2014/main" id="{6152A727-A636-FA6A-8B52-1F5FBE1ED02C}"/>
              </a:ext>
            </a:extLst>
          </p:cNvPr>
          <p:cNvGrpSpPr/>
          <p:nvPr/>
        </p:nvGrpSpPr>
        <p:grpSpPr>
          <a:xfrm>
            <a:off x="252000" y="2150142"/>
            <a:ext cx="8640000" cy="2694431"/>
            <a:chOff x="536728" y="2308615"/>
            <a:chExt cx="7902968" cy="2197579"/>
          </a:xfrm>
        </p:grpSpPr>
        <p:pic>
          <p:nvPicPr>
            <p:cNvPr id="6" name="圖片 5">
              <a:extLst>
                <a:ext uri="{FF2B5EF4-FFF2-40B4-BE49-F238E27FC236}">
                  <a16:creationId xmlns:a16="http://schemas.microsoft.com/office/drawing/2014/main" id="{DBB4D29D-6ED2-147B-BBE5-2052F5B572B8}"/>
                </a:ext>
              </a:extLst>
            </p:cNvPr>
            <p:cNvPicPr>
              <a:picLocks noChangeAspect="1"/>
            </p:cNvPicPr>
            <p:nvPr/>
          </p:nvPicPr>
          <p:blipFill>
            <a:blip r:embed="rId2"/>
            <a:stretch>
              <a:fillRect/>
            </a:stretch>
          </p:blipFill>
          <p:spPr>
            <a:xfrm>
              <a:off x="536728" y="2308615"/>
              <a:ext cx="3661798" cy="1938773"/>
            </a:xfrm>
            <a:prstGeom prst="rect">
              <a:avLst/>
            </a:prstGeom>
          </p:spPr>
        </p:pic>
        <p:pic>
          <p:nvPicPr>
            <p:cNvPr id="8" name="圖片 7">
              <a:extLst>
                <a:ext uri="{FF2B5EF4-FFF2-40B4-BE49-F238E27FC236}">
                  <a16:creationId xmlns:a16="http://schemas.microsoft.com/office/drawing/2014/main" id="{4BDDC7C6-3618-8204-6965-56B2CCBA9BF9}"/>
                </a:ext>
              </a:extLst>
            </p:cNvPr>
            <p:cNvPicPr>
              <a:picLocks noChangeAspect="1"/>
            </p:cNvPicPr>
            <p:nvPr/>
          </p:nvPicPr>
          <p:blipFill>
            <a:blip r:embed="rId3"/>
            <a:stretch>
              <a:fillRect/>
            </a:stretch>
          </p:blipFill>
          <p:spPr>
            <a:xfrm>
              <a:off x="4198526" y="2494490"/>
              <a:ext cx="4241170" cy="2011704"/>
            </a:xfrm>
            <a:prstGeom prst="rect">
              <a:avLst/>
            </a:prstGeom>
          </p:spPr>
        </p:pic>
      </p:grpSp>
      <p:sp>
        <p:nvSpPr>
          <p:cNvPr id="11" name="文字方塊 10">
            <a:extLst>
              <a:ext uri="{FF2B5EF4-FFF2-40B4-BE49-F238E27FC236}">
                <a16:creationId xmlns:a16="http://schemas.microsoft.com/office/drawing/2014/main" id="{0BB90B85-9F24-DEC5-7B0E-A0FF81AF6E1F}"/>
              </a:ext>
            </a:extLst>
          </p:cNvPr>
          <p:cNvSpPr txBox="1"/>
          <p:nvPr/>
        </p:nvSpPr>
        <p:spPr>
          <a:xfrm>
            <a:off x="982678" y="1442256"/>
            <a:ext cx="7178644" cy="707886"/>
          </a:xfrm>
          <a:prstGeom prst="rect">
            <a:avLst/>
          </a:prstGeom>
          <a:noFill/>
        </p:spPr>
        <p:txBody>
          <a:bodyPr wrap="square">
            <a:spAutoFit/>
          </a:bodyPr>
          <a:lstStyle/>
          <a:p>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給定一組身高和體重的資料，但不知道哪些是男生哪些是女生。希望用這組資料自動分出男生女生</a:t>
            </a:r>
            <a:endParaRPr lang="zh-TW" altLang="en-US" sz="2000" dirty="0"/>
          </a:p>
        </p:txBody>
      </p:sp>
    </p:spTree>
    <p:extLst>
      <p:ext uri="{BB962C8B-B14F-4D97-AF65-F5344CB8AC3E}">
        <p14:creationId xmlns:p14="http://schemas.microsoft.com/office/powerpoint/2010/main" val="2951037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2C96A5-AF88-E14A-3510-40E352313EE3}"/>
              </a:ext>
            </a:extLst>
          </p:cNvPr>
          <p:cNvSpPr>
            <a:spLocks noGrp="1"/>
          </p:cNvSpPr>
          <p:nvPr>
            <p:ph type="title"/>
          </p:nvPr>
        </p:nvSpPr>
        <p:spPr/>
        <p:txBody>
          <a:bodyPr/>
          <a:lstStyle/>
          <a:p>
            <a:r>
              <a:rPr kumimoji="1" lang="en-US" altLang="zh-TW" dirty="0"/>
              <a:t>K-means Clustering</a:t>
            </a:r>
            <a:endParaRPr kumimoji="1" lang="zh-TW" altLang="en-US" dirty="0"/>
          </a:p>
        </p:txBody>
      </p:sp>
      <p:sp>
        <p:nvSpPr>
          <p:cNvPr id="4" name="投影片編號版面配置區 3">
            <a:extLst>
              <a:ext uri="{FF2B5EF4-FFF2-40B4-BE49-F238E27FC236}">
                <a16:creationId xmlns:a16="http://schemas.microsoft.com/office/drawing/2014/main" id="{028C9F13-6988-4501-AE0F-4162792CEB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grpSp>
        <p:nvGrpSpPr>
          <p:cNvPr id="13" name="Google Shape;124;p15">
            <a:extLst>
              <a:ext uri="{FF2B5EF4-FFF2-40B4-BE49-F238E27FC236}">
                <a16:creationId xmlns:a16="http://schemas.microsoft.com/office/drawing/2014/main" id="{575E6D85-8B66-C5C8-43C6-E0BD82C32563}"/>
              </a:ext>
            </a:extLst>
          </p:cNvPr>
          <p:cNvGrpSpPr/>
          <p:nvPr/>
        </p:nvGrpSpPr>
        <p:grpSpPr>
          <a:xfrm>
            <a:off x="916458" y="1019750"/>
            <a:ext cx="214625" cy="214625"/>
            <a:chOff x="2594050" y="1631825"/>
            <a:chExt cx="439625" cy="439625"/>
          </a:xfrm>
        </p:grpSpPr>
        <p:sp>
          <p:nvSpPr>
            <p:cNvPr id="14" name="Google Shape;125;p15">
              <a:extLst>
                <a:ext uri="{FF2B5EF4-FFF2-40B4-BE49-F238E27FC236}">
                  <a16:creationId xmlns:a16="http://schemas.microsoft.com/office/drawing/2014/main" id="{0D3D2D40-A562-5586-D390-65EAE8EC21E8}"/>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p15">
              <a:extLst>
                <a:ext uri="{FF2B5EF4-FFF2-40B4-BE49-F238E27FC236}">
                  <a16:creationId xmlns:a16="http://schemas.microsoft.com/office/drawing/2014/main" id="{2372CF4C-CFD2-7CE4-5AFB-D17E2D5AC85C}"/>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p15">
              <a:extLst>
                <a:ext uri="{FF2B5EF4-FFF2-40B4-BE49-F238E27FC236}">
                  <a16:creationId xmlns:a16="http://schemas.microsoft.com/office/drawing/2014/main" id="{6353B2CD-E681-1420-FECC-773A648B9EB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8;p15">
              <a:extLst>
                <a:ext uri="{FF2B5EF4-FFF2-40B4-BE49-F238E27FC236}">
                  <a16:creationId xmlns:a16="http://schemas.microsoft.com/office/drawing/2014/main" id="{4F33B9D9-8B8C-795F-2411-ECDEC4262095}"/>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群組 11">
            <a:extLst>
              <a:ext uri="{FF2B5EF4-FFF2-40B4-BE49-F238E27FC236}">
                <a16:creationId xmlns:a16="http://schemas.microsoft.com/office/drawing/2014/main" id="{A66FA783-D03E-B25E-DAB3-6D63F20E4A53}"/>
              </a:ext>
            </a:extLst>
          </p:cNvPr>
          <p:cNvGrpSpPr/>
          <p:nvPr/>
        </p:nvGrpSpPr>
        <p:grpSpPr>
          <a:xfrm>
            <a:off x="110670" y="2358023"/>
            <a:ext cx="8640000" cy="2475822"/>
            <a:chOff x="600293" y="2425166"/>
            <a:chExt cx="7599350" cy="1948135"/>
          </a:xfrm>
        </p:grpSpPr>
        <p:pic>
          <p:nvPicPr>
            <p:cNvPr id="7" name="圖片 6">
              <a:extLst>
                <a:ext uri="{FF2B5EF4-FFF2-40B4-BE49-F238E27FC236}">
                  <a16:creationId xmlns:a16="http://schemas.microsoft.com/office/drawing/2014/main" id="{900DF98E-8A2D-461C-04A9-26F42240D2B8}"/>
                </a:ext>
              </a:extLst>
            </p:cNvPr>
            <p:cNvPicPr>
              <a:picLocks noChangeAspect="1"/>
            </p:cNvPicPr>
            <p:nvPr/>
          </p:nvPicPr>
          <p:blipFill>
            <a:blip r:embed="rId2"/>
            <a:stretch>
              <a:fillRect/>
            </a:stretch>
          </p:blipFill>
          <p:spPr>
            <a:xfrm>
              <a:off x="600293" y="2425166"/>
              <a:ext cx="3615242" cy="1948135"/>
            </a:xfrm>
            <a:prstGeom prst="rect">
              <a:avLst/>
            </a:prstGeom>
          </p:spPr>
        </p:pic>
        <p:pic>
          <p:nvPicPr>
            <p:cNvPr id="11" name="圖片 10">
              <a:extLst>
                <a:ext uri="{FF2B5EF4-FFF2-40B4-BE49-F238E27FC236}">
                  <a16:creationId xmlns:a16="http://schemas.microsoft.com/office/drawing/2014/main" id="{F81A2114-86ED-5544-F340-2EC991505D26}"/>
                </a:ext>
              </a:extLst>
            </p:cNvPr>
            <p:cNvPicPr>
              <a:picLocks noChangeAspect="1"/>
            </p:cNvPicPr>
            <p:nvPr/>
          </p:nvPicPr>
          <p:blipFill>
            <a:blip r:embed="rId3"/>
            <a:stretch>
              <a:fillRect/>
            </a:stretch>
          </p:blipFill>
          <p:spPr>
            <a:xfrm>
              <a:off x="4329251" y="2425166"/>
              <a:ext cx="3870392" cy="1864927"/>
            </a:xfrm>
            <a:prstGeom prst="rect">
              <a:avLst/>
            </a:prstGeom>
          </p:spPr>
        </p:pic>
      </p:grpSp>
      <p:sp>
        <p:nvSpPr>
          <p:cNvPr id="8" name="文字方塊 7">
            <a:extLst>
              <a:ext uri="{FF2B5EF4-FFF2-40B4-BE49-F238E27FC236}">
                <a16:creationId xmlns:a16="http://schemas.microsoft.com/office/drawing/2014/main" id="{AB6D7289-F465-4AF4-D475-551443A9DEB6}"/>
              </a:ext>
            </a:extLst>
          </p:cNvPr>
          <p:cNvSpPr txBox="1"/>
          <p:nvPr/>
        </p:nvSpPr>
        <p:spPr>
          <a:xfrm>
            <a:off x="982678" y="1442256"/>
            <a:ext cx="7178644" cy="707886"/>
          </a:xfrm>
          <a:prstGeom prst="rect">
            <a:avLst/>
          </a:prstGeom>
          <a:noFill/>
        </p:spPr>
        <p:txBody>
          <a:bodyPr wrap="square">
            <a:spAutoFit/>
          </a:bodyPr>
          <a:lstStyle/>
          <a:p>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給定一組身高和體重的資料，但不知道哪些是男生哪些是女生。希望用這組資料自動分出男生女生</a:t>
            </a:r>
            <a:endParaRPr lang="zh-TW" altLang="en-US" sz="2000" dirty="0"/>
          </a:p>
        </p:txBody>
      </p:sp>
    </p:spTree>
    <p:extLst>
      <p:ext uri="{BB962C8B-B14F-4D97-AF65-F5344CB8AC3E}">
        <p14:creationId xmlns:p14="http://schemas.microsoft.com/office/powerpoint/2010/main" val="2850538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7448E-7A3C-917E-1345-5CB283472C62}"/>
              </a:ext>
            </a:extLst>
          </p:cNvPr>
          <p:cNvSpPr>
            <a:spLocks noGrp="1"/>
          </p:cNvSpPr>
          <p:nvPr>
            <p:ph type="title"/>
          </p:nvPr>
        </p:nvSpPr>
        <p:spPr/>
        <p:txBody>
          <a:bodyPr/>
          <a:lstStyle/>
          <a:p>
            <a:r>
              <a:rPr kumimoji="1" lang="en-US" altLang="zh-TW" dirty="0"/>
              <a:t>Orange</a:t>
            </a:r>
            <a:endParaRPr kumimoji="1" lang="zh-TW" altLang="en-US" dirty="0"/>
          </a:p>
        </p:txBody>
      </p:sp>
      <p:sp>
        <p:nvSpPr>
          <p:cNvPr id="3" name="文字版面配置區 2">
            <a:extLst>
              <a:ext uri="{FF2B5EF4-FFF2-40B4-BE49-F238E27FC236}">
                <a16:creationId xmlns:a16="http://schemas.microsoft.com/office/drawing/2014/main" id="{33B33F5B-9754-773C-29D4-F2D3595741B3}"/>
              </a:ext>
            </a:extLst>
          </p:cNvPr>
          <p:cNvSpPr>
            <a:spLocks noGrp="1"/>
          </p:cNvSpPr>
          <p:nvPr>
            <p:ph type="body" idx="1"/>
          </p:nvPr>
        </p:nvSpPr>
        <p:spPr>
          <a:xfrm>
            <a:off x="305874" y="1493181"/>
            <a:ext cx="8511023" cy="3112200"/>
          </a:xfrm>
        </p:spPr>
        <p:txBody>
          <a:bodyPr/>
          <a:lstStyle/>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Open source machine learning and data visualization</a:t>
            </a:r>
          </a:p>
          <a:p>
            <a:pPr marL="342900" indent="-342900"/>
            <a:r>
              <a:rPr lang="en-US" altLang="zh-TW" dirty="0">
                <a:latin typeface="Times New Roman" panose="02020603050405020304" pitchFamily="18" charset="0"/>
                <a:ea typeface="標楷體" panose="03000509000000000000" pitchFamily="65" charset="-120"/>
                <a:cs typeface="Times New Roman" panose="02020603050405020304" pitchFamily="18" charset="0"/>
              </a:rPr>
              <a:t>Preliminary</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 analysis</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before coding</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E09F28C-9D0F-E508-CB96-AAB4F68C0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grpSp>
        <p:nvGrpSpPr>
          <p:cNvPr id="7" name="Google Shape;124;p15">
            <a:extLst>
              <a:ext uri="{FF2B5EF4-FFF2-40B4-BE49-F238E27FC236}">
                <a16:creationId xmlns:a16="http://schemas.microsoft.com/office/drawing/2014/main" id="{8131C9B1-F3C9-72AC-496C-FE7951D427FB}"/>
              </a:ext>
            </a:extLst>
          </p:cNvPr>
          <p:cNvGrpSpPr/>
          <p:nvPr/>
        </p:nvGrpSpPr>
        <p:grpSpPr>
          <a:xfrm>
            <a:off x="916458" y="1019750"/>
            <a:ext cx="214625" cy="214625"/>
            <a:chOff x="2594050" y="1631825"/>
            <a:chExt cx="439625" cy="439625"/>
          </a:xfrm>
        </p:grpSpPr>
        <p:sp>
          <p:nvSpPr>
            <p:cNvPr id="8" name="Google Shape;125;p15">
              <a:extLst>
                <a:ext uri="{FF2B5EF4-FFF2-40B4-BE49-F238E27FC236}">
                  <a16:creationId xmlns:a16="http://schemas.microsoft.com/office/drawing/2014/main" id="{B1FAA7E9-39C6-7083-EFFC-5D9DBF45B47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p15">
              <a:extLst>
                <a:ext uri="{FF2B5EF4-FFF2-40B4-BE49-F238E27FC236}">
                  <a16:creationId xmlns:a16="http://schemas.microsoft.com/office/drawing/2014/main" id="{A7B05749-3F4A-E273-FD58-CA1B8B5B8963}"/>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p15">
              <a:extLst>
                <a:ext uri="{FF2B5EF4-FFF2-40B4-BE49-F238E27FC236}">
                  <a16:creationId xmlns:a16="http://schemas.microsoft.com/office/drawing/2014/main" id="{F4BBC5E7-9643-1E3B-D07D-06C89FBF8B6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p15">
              <a:extLst>
                <a:ext uri="{FF2B5EF4-FFF2-40B4-BE49-F238E27FC236}">
                  <a16:creationId xmlns:a16="http://schemas.microsoft.com/office/drawing/2014/main" id="{B0EFB3C4-1864-E5DE-DCA6-E84B3A4346A0}"/>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Lesson on Identifying the Outcome and the Problem. - Project Accelerator  News">
            <a:extLst>
              <a:ext uri="{FF2B5EF4-FFF2-40B4-BE49-F238E27FC236}">
                <a16:creationId xmlns:a16="http://schemas.microsoft.com/office/drawing/2014/main" id="{E4223E99-94A9-4069-9882-EA724512D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632" y="2875091"/>
            <a:ext cx="1683102" cy="1678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biolab/orange3: 🍊 :bulb: Orange: Interactive data analysis">
            <a:extLst>
              <a:ext uri="{FF2B5EF4-FFF2-40B4-BE49-F238E27FC236}">
                <a16:creationId xmlns:a16="http://schemas.microsoft.com/office/drawing/2014/main" id="{230168EB-ECC8-7696-9CD0-591E7208C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0996" y="2662568"/>
            <a:ext cx="2975051" cy="18907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ant To Learn Coding? Check Out These Resources Recommended By Tech Experts">
            <a:extLst>
              <a:ext uri="{FF2B5EF4-FFF2-40B4-BE49-F238E27FC236}">
                <a16:creationId xmlns:a16="http://schemas.microsoft.com/office/drawing/2014/main" id="{2330D115-8F0E-3E8E-E107-8A1C7EBFA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1263" y="2537511"/>
            <a:ext cx="2140105" cy="2140105"/>
          </a:xfrm>
          <a:prstGeom prst="rect">
            <a:avLst/>
          </a:prstGeom>
          <a:noFill/>
          <a:extLst>
            <a:ext uri="{909E8E84-426E-40DD-AFC4-6F175D3DCCD1}">
              <a14:hiddenFill xmlns:a14="http://schemas.microsoft.com/office/drawing/2010/main">
                <a:solidFill>
                  <a:srgbClr val="FFFFFF"/>
                </a:solidFill>
              </a14:hiddenFill>
            </a:ext>
          </a:extLst>
        </p:spPr>
      </p:pic>
      <p:sp>
        <p:nvSpPr>
          <p:cNvPr id="5" name="箭號: 向右 4">
            <a:extLst>
              <a:ext uri="{FF2B5EF4-FFF2-40B4-BE49-F238E27FC236}">
                <a16:creationId xmlns:a16="http://schemas.microsoft.com/office/drawing/2014/main" id="{3BD4BF26-4E71-63A7-5FB5-64B7C4515196}"/>
              </a:ext>
            </a:extLst>
          </p:cNvPr>
          <p:cNvSpPr/>
          <p:nvPr/>
        </p:nvSpPr>
        <p:spPr>
          <a:xfrm>
            <a:off x="2143608" y="3531219"/>
            <a:ext cx="429733" cy="260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箭號: 向右 5">
            <a:extLst>
              <a:ext uri="{FF2B5EF4-FFF2-40B4-BE49-F238E27FC236}">
                <a16:creationId xmlns:a16="http://schemas.microsoft.com/office/drawing/2014/main" id="{61856BF5-27FA-A4ED-2B80-EA0A5310F3ED}"/>
              </a:ext>
            </a:extLst>
          </p:cNvPr>
          <p:cNvSpPr/>
          <p:nvPr/>
        </p:nvSpPr>
        <p:spPr>
          <a:xfrm>
            <a:off x="5898788" y="3531219"/>
            <a:ext cx="429733" cy="260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6EB68DC8-4385-99EA-8246-739CDE006E5B}"/>
              </a:ext>
            </a:extLst>
          </p:cNvPr>
          <p:cNvPicPr>
            <a:picLocks noChangeAspect="1"/>
          </p:cNvPicPr>
          <p:nvPr/>
        </p:nvPicPr>
        <p:blipFill>
          <a:blip r:embed="rId5"/>
          <a:stretch>
            <a:fillRect/>
          </a:stretch>
        </p:blipFill>
        <p:spPr>
          <a:xfrm>
            <a:off x="2487931" y="197148"/>
            <a:ext cx="2693141" cy="1415133"/>
          </a:xfrm>
          <a:prstGeom prst="rect">
            <a:avLst/>
          </a:prstGeom>
        </p:spPr>
      </p:pic>
    </p:spTree>
    <p:extLst>
      <p:ext uri="{BB962C8B-B14F-4D97-AF65-F5344CB8AC3E}">
        <p14:creationId xmlns:p14="http://schemas.microsoft.com/office/powerpoint/2010/main" val="659734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7448E-7A3C-917E-1345-5CB283472C62}"/>
              </a:ext>
            </a:extLst>
          </p:cNvPr>
          <p:cNvSpPr>
            <a:spLocks noGrp="1"/>
          </p:cNvSpPr>
          <p:nvPr>
            <p:ph type="title"/>
          </p:nvPr>
        </p:nvSpPr>
        <p:spPr/>
        <p:txBody>
          <a:bodyPr/>
          <a:lstStyle/>
          <a:p>
            <a:r>
              <a:rPr kumimoji="1" lang="en-US" altLang="zh-TW" dirty="0"/>
              <a:t>Advantages</a:t>
            </a:r>
            <a:endParaRPr kumimoji="1" lang="zh-TW" altLang="en-US" dirty="0"/>
          </a:p>
        </p:txBody>
      </p:sp>
      <p:sp>
        <p:nvSpPr>
          <p:cNvPr id="3" name="文字版面配置區 2">
            <a:extLst>
              <a:ext uri="{FF2B5EF4-FFF2-40B4-BE49-F238E27FC236}">
                <a16:creationId xmlns:a16="http://schemas.microsoft.com/office/drawing/2014/main" id="{33B33F5B-9754-773C-29D4-F2D3595741B3}"/>
              </a:ext>
            </a:extLst>
          </p:cNvPr>
          <p:cNvSpPr>
            <a:spLocks noGrp="1"/>
          </p:cNvSpPr>
          <p:nvPr>
            <p:ph type="body" idx="1"/>
          </p:nvPr>
        </p:nvSpPr>
        <p:spPr>
          <a:xfrm>
            <a:off x="305874" y="1493181"/>
            <a:ext cx="8511023" cy="3112200"/>
          </a:xfrm>
        </p:spPr>
        <p:txBody>
          <a:bodyPr/>
          <a:lstStyle/>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Quickly testing which machine learning method is most useful</a:t>
            </a: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Reduce programming time</a:t>
            </a: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Visualization charts are suitable in the report</a:t>
            </a: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College Student Research Scholarship</a:t>
            </a:r>
          </a:p>
        </p:txBody>
      </p:sp>
      <p:sp>
        <p:nvSpPr>
          <p:cNvPr id="4" name="投影片編號版面配置區 3">
            <a:extLst>
              <a:ext uri="{FF2B5EF4-FFF2-40B4-BE49-F238E27FC236}">
                <a16:creationId xmlns:a16="http://schemas.microsoft.com/office/drawing/2014/main" id="{1E09F28C-9D0F-E508-CB96-AAB4F68C0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grpSp>
        <p:nvGrpSpPr>
          <p:cNvPr id="7" name="Google Shape;124;p15">
            <a:extLst>
              <a:ext uri="{FF2B5EF4-FFF2-40B4-BE49-F238E27FC236}">
                <a16:creationId xmlns:a16="http://schemas.microsoft.com/office/drawing/2014/main" id="{8131C9B1-F3C9-72AC-496C-FE7951D427FB}"/>
              </a:ext>
            </a:extLst>
          </p:cNvPr>
          <p:cNvGrpSpPr/>
          <p:nvPr/>
        </p:nvGrpSpPr>
        <p:grpSpPr>
          <a:xfrm>
            <a:off x="916458" y="1019750"/>
            <a:ext cx="214625" cy="214625"/>
            <a:chOff x="2594050" y="1631825"/>
            <a:chExt cx="439625" cy="439625"/>
          </a:xfrm>
        </p:grpSpPr>
        <p:sp>
          <p:nvSpPr>
            <p:cNvPr id="8" name="Google Shape;125;p15">
              <a:extLst>
                <a:ext uri="{FF2B5EF4-FFF2-40B4-BE49-F238E27FC236}">
                  <a16:creationId xmlns:a16="http://schemas.microsoft.com/office/drawing/2014/main" id="{B1FAA7E9-39C6-7083-EFFC-5D9DBF45B47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p15">
              <a:extLst>
                <a:ext uri="{FF2B5EF4-FFF2-40B4-BE49-F238E27FC236}">
                  <a16:creationId xmlns:a16="http://schemas.microsoft.com/office/drawing/2014/main" id="{A7B05749-3F4A-E273-FD58-CA1B8B5B8963}"/>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p15">
              <a:extLst>
                <a:ext uri="{FF2B5EF4-FFF2-40B4-BE49-F238E27FC236}">
                  <a16:creationId xmlns:a16="http://schemas.microsoft.com/office/drawing/2014/main" id="{F4BBC5E7-9643-1E3B-D07D-06C89FBF8B6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p15">
              <a:extLst>
                <a:ext uri="{FF2B5EF4-FFF2-40B4-BE49-F238E27FC236}">
                  <a16:creationId xmlns:a16="http://schemas.microsoft.com/office/drawing/2014/main" id="{B0EFB3C4-1864-E5DE-DCA6-E84B3A4346A0}"/>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7451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What is Machine Learning?</a:t>
            </a:r>
            <a:endParaRPr dirty="0"/>
          </a:p>
        </p:txBody>
      </p:sp>
      <p:grpSp>
        <p:nvGrpSpPr>
          <p:cNvPr id="124" name="Google Shape;124;p15"/>
          <p:cNvGrpSpPr/>
          <p:nvPr/>
        </p:nvGrpSpPr>
        <p:grpSpPr>
          <a:xfrm>
            <a:off x="916458" y="1019750"/>
            <a:ext cx="214625" cy="214625"/>
            <a:chOff x="2594050" y="1631825"/>
            <a:chExt cx="439625" cy="439625"/>
          </a:xfrm>
        </p:grpSpPr>
        <p:sp>
          <p:nvSpPr>
            <p:cNvPr id="125" name="Google Shape;125;p1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文字版面配置區 2">
            <a:extLst>
              <a:ext uri="{FF2B5EF4-FFF2-40B4-BE49-F238E27FC236}">
                <a16:creationId xmlns:a16="http://schemas.microsoft.com/office/drawing/2014/main" id="{5E16BD90-DA90-96BF-9EB0-B002384CB6B3}"/>
              </a:ext>
            </a:extLst>
          </p:cNvPr>
          <p:cNvSpPr>
            <a:spLocks noGrp="1"/>
          </p:cNvSpPr>
          <p:nvPr>
            <p:ph type="body" idx="1"/>
          </p:nvPr>
        </p:nvSpPr>
        <p:spPr>
          <a:xfrm>
            <a:off x="305874" y="1493181"/>
            <a:ext cx="8511023" cy="3112200"/>
          </a:xfrm>
        </p:spPr>
        <p:txBody>
          <a:bodyPr/>
          <a:lstStyle/>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Getting computers to program themselves – let the computer learns from the data instead!</a:t>
            </a:r>
          </a:p>
          <a:p>
            <a:pPr marL="342900" indent="-342900"/>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en-US" altLang="zh-TW" dirty="0">
                <a:latin typeface="Times New Roman" panose="02020603050405020304" pitchFamily="18" charset="0"/>
                <a:ea typeface="標楷體" panose="03000509000000000000" pitchFamily="65" charset="-120"/>
                <a:cs typeface="Times New Roman" panose="02020603050405020304" pitchFamily="18" charset="0"/>
              </a:rPr>
              <a:t>Difference</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6" name="圖片 5">
            <a:extLst>
              <a:ext uri="{FF2B5EF4-FFF2-40B4-BE49-F238E27FC236}">
                <a16:creationId xmlns:a16="http://schemas.microsoft.com/office/drawing/2014/main" id="{45E102F8-BDB9-7D23-2918-3C670FC42FB0}"/>
              </a:ext>
            </a:extLst>
          </p:cNvPr>
          <p:cNvPicPr>
            <a:picLocks noChangeAspect="1"/>
          </p:cNvPicPr>
          <p:nvPr/>
        </p:nvPicPr>
        <p:blipFill>
          <a:blip r:embed="rId3"/>
          <a:stretch>
            <a:fillRect/>
          </a:stretch>
        </p:blipFill>
        <p:spPr>
          <a:xfrm>
            <a:off x="5632575" y="99849"/>
            <a:ext cx="3107368" cy="1592526"/>
          </a:xfrm>
          <a:prstGeom prst="rect">
            <a:avLst/>
          </a:prstGeom>
        </p:spPr>
      </p:pic>
      <p:pic>
        <p:nvPicPr>
          <p:cNvPr id="8" name="圖片 7">
            <a:extLst>
              <a:ext uri="{FF2B5EF4-FFF2-40B4-BE49-F238E27FC236}">
                <a16:creationId xmlns:a16="http://schemas.microsoft.com/office/drawing/2014/main" id="{D23DA252-8D16-B1A4-1BAA-58C3F84F9CA7}"/>
              </a:ext>
            </a:extLst>
          </p:cNvPr>
          <p:cNvPicPr>
            <a:picLocks noChangeAspect="1"/>
          </p:cNvPicPr>
          <p:nvPr/>
        </p:nvPicPr>
        <p:blipFill>
          <a:blip r:embed="rId4"/>
          <a:stretch>
            <a:fillRect/>
          </a:stretch>
        </p:blipFill>
        <p:spPr>
          <a:xfrm>
            <a:off x="2688750" y="2499813"/>
            <a:ext cx="3766499" cy="2581008"/>
          </a:xfrm>
          <a:prstGeom prst="rect">
            <a:avLst/>
          </a:prstGeom>
        </p:spPr>
      </p:pic>
    </p:spTree>
    <p:extLst>
      <p:ext uri="{BB962C8B-B14F-4D97-AF65-F5344CB8AC3E}">
        <p14:creationId xmlns:p14="http://schemas.microsoft.com/office/powerpoint/2010/main" val="3842875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7448E-7A3C-917E-1345-5CB283472C62}"/>
              </a:ext>
            </a:extLst>
          </p:cNvPr>
          <p:cNvSpPr>
            <a:spLocks noGrp="1"/>
          </p:cNvSpPr>
          <p:nvPr>
            <p:ph type="title"/>
          </p:nvPr>
        </p:nvSpPr>
        <p:spPr/>
        <p:txBody>
          <a:bodyPr/>
          <a:lstStyle/>
          <a:p>
            <a:r>
              <a:rPr kumimoji="1" lang="en-US" altLang="zh-TW" dirty="0"/>
              <a:t>Tutorial</a:t>
            </a:r>
            <a:endParaRPr kumimoji="1" lang="zh-TW" altLang="en-US" dirty="0"/>
          </a:p>
        </p:txBody>
      </p:sp>
      <p:sp>
        <p:nvSpPr>
          <p:cNvPr id="3" name="文字版面配置區 2">
            <a:extLst>
              <a:ext uri="{FF2B5EF4-FFF2-40B4-BE49-F238E27FC236}">
                <a16:creationId xmlns:a16="http://schemas.microsoft.com/office/drawing/2014/main" id="{33B33F5B-9754-773C-29D4-F2D3595741B3}"/>
              </a:ext>
            </a:extLst>
          </p:cNvPr>
          <p:cNvSpPr>
            <a:spLocks noGrp="1"/>
          </p:cNvSpPr>
          <p:nvPr>
            <p:ph type="body" idx="1"/>
          </p:nvPr>
        </p:nvSpPr>
        <p:spPr>
          <a:xfrm>
            <a:off x="305874" y="1493181"/>
            <a:ext cx="8511023" cy="3112200"/>
          </a:xfrm>
        </p:spPr>
        <p:txBody>
          <a:bodyPr/>
          <a:lstStyle/>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hlinkClick r:id="rId2"/>
              </a:rPr>
              <a:t>https://orangedatamining.com/examples/</a:t>
            </a:r>
          </a:p>
          <a:p>
            <a:pPr marL="342900" indent="-342900"/>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hlinkClick r:id="rId2"/>
            </a:endParaRP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hlinkClick r:id="rId2"/>
              </a:rPr>
              <a:t>https://youtube.com/playlist?list=PLmNPvQr9Tf-ZSDLwOzxpvY-HrE0yv-8Fy&amp;si=9iDgnHsqaronHWSa</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1E09F28C-9D0F-E508-CB96-AAB4F68C0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grpSp>
        <p:nvGrpSpPr>
          <p:cNvPr id="7" name="Google Shape;124;p15">
            <a:extLst>
              <a:ext uri="{FF2B5EF4-FFF2-40B4-BE49-F238E27FC236}">
                <a16:creationId xmlns:a16="http://schemas.microsoft.com/office/drawing/2014/main" id="{8131C9B1-F3C9-72AC-496C-FE7951D427FB}"/>
              </a:ext>
            </a:extLst>
          </p:cNvPr>
          <p:cNvGrpSpPr/>
          <p:nvPr/>
        </p:nvGrpSpPr>
        <p:grpSpPr>
          <a:xfrm>
            <a:off x="916458" y="1019750"/>
            <a:ext cx="214625" cy="214625"/>
            <a:chOff x="2594050" y="1631825"/>
            <a:chExt cx="439625" cy="439625"/>
          </a:xfrm>
        </p:grpSpPr>
        <p:sp>
          <p:nvSpPr>
            <p:cNvPr id="8" name="Google Shape;125;p15">
              <a:extLst>
                <a:ext uri="{FF2B5EF4-FFF2-40B4-BE49-F238E27FC236}">
                  <a16:creationId xmlns:a16="http://schemas.microsoft.com/office/drawing/2014/main" id="{B1FAA7E9-39C6-7083-EFFC-5D9DBF45B47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p15">
              <a:extLst>
                <a:ext uri="{FF2B5EF4-FFF2-40B4-BE49-F238E27FC236}">
                  <a16:creationId xmlns:a16="http://schemas.microsoft.com/office/drawing/2014/main" id="{A7B05749-3F4A-E273-FD58-CA1B8B5B8963}"/>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p15">
              <a:extLst>
                <a:ext uri="{FF2B5EF4-FFF2-40B4-BE49-F238E27FC236}">
                  <a16:creationId xmlns:a16="http://schemas.microsoft.com/office/drawing/2014/main" id="{F4BBC5E7-9643-1E3B-D07D-06C89FBF8B6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p15">
              <a:extLst>
                <a:ext uri="{FF2B5EF4-FFF2-40B4-BE49-F238E27FC236}">
                  <a16:creationId xmlns:a16="http://schemas.microsoft.com/office/drawing/2014/main" id="{B0EFB3C4-1864-E5DE-DCA6-E84B3A4346A0}"/>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7126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8B60FA3A-EF9C-92EF-8C5A-3169B56C1A46}"/>
              </a:ext>
            </a:extLst>
          </p:cNvPr>
          <p:cNvSpPr>
            <a:spLocks noGrp="1"/>
          </p:cNvSpPr>
          <p:nvPr>
            <p:ph type="body" idx="1"/>
          </p:nvPr>
        </p:nvSpPr>
        <p:spPr>
          <a:xfrm>
            <a:off x="1990500" y="2311950"/>
            <a:ext cx="5163000" cy="519600"/>
          </a:xfrm>
        </p:spPr>
        <p:txBody>
          <a:bodyPr/>
          <a:lstStyle/>
          <a:p>
            <a:r>
              <a:rPr lang="en" altLang="zh-TW" sz="3600" b="1" i="0" dirty="0"/>
              <a:t>Demo</a:t>
            </a:r>
            <a:endParaRPr kumimoji="1" lang="zh-TW" altLang="en-US" sz="3600" b="1" i="0" dirty="0"/>
          </a:p>
        </p:txBody>
      </p:sp>
      <p:sp>
        <p:nvSpPr>
          <p:cNvPr id="3" name="投影片編號版面配置區 2">
            <a:extLst>
              <a:ext uri="{FF2B5EF4-FFF2-40B4-BE49-F238E27FC236}">
                <a16:creationId xmlns:a16="http://schemas.microsoft.com/office/drawing/2014/main" id="{4DED30F5-4C18-0055-CD37-18ABA55F45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3074" name="Picture 2" descr="ORANGE-workflow (ML model of SVM, NB and K-NN). | Download Scientific  Diagram">
            <a:extLst>
              <a:ext uri="{FF2B5EF4-FFF2-40B4-BE49-F238E27FC236}">
                <a16:creationId xmlns:a16="http://schemas.microsoft.com/office/drawing/2014/main" id="{FD508FD7-A1B8-0F45-A72E-2374A9BF2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5" y="1173415"/>
            <a:ext cx="3962082" cy="27174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Orange (Data Analysis and Modeling) - Help Wiki">
            <a:extLst>
              <a:ext uri="{FF2B5EF4-FFF2-40B4-BE49-F238E27FC236}">
                <a16:creationId xmlns:a16="http://schemas.microsoft.com/office/drawing/2014/main" id="{191DAC00-08A7-7FD7-8B1D-FF967F5D4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740" y="1150435"/>
            <a:ext cx="3727003" cy="284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343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7448E-7A3C-917E-1345-5CB283472C62}"/>
              </a:ext>
            </a:extLst>
          </p:cNvPr>
          <p:cNvSpPr>
            <a:spLocks noGrp="1"/>
          </p:cNvSpPr>
          <p:nvPr>
            <p:ph type="title"/>
          </p:nvPr>
        </p:nvSpPr>
        <p:spPr/>
        <p:txBody>
          <a:bodyPr/>
          <a:lstStyle/>
          <a:p>
            <a:r>
              <a:rPr kumimoji="1" lang="en-US" altLang="zh-TW" dirty="0"/>
              <a:t>Demo</a:t>
            </a:r>
            <a:endParaRPr kumimoji="1" lang="zh-TW" altLang="en-US" dirty="0"/>
          </a:p>
        </p:txBody>
      </p:sp>
      <p:sp>
        <p:nvSpPr>
          <p:cNvPr id="3" name="文字版面配置區 2">
            <a:extLst>
              <a:ext uri="{FF2B5EF4-FFF2-40B4-BE49-F238E27FC236}">
                <a16:creationId xmlns:a16="http://schemas.microsoft.com/office/drawing/2014/main" id="{33B33F5B-9754-773C-29D4-F2D3595741B3}"/>
              </a:ext>
            </a:extLst>
          </p:cNvPr>
          <p:cNvSpPr>
            <a:spLocks noGrp="1"/>
          </p:cNvSpPr>
          <p:nvPr>
            <p:ph type="body" idx="1"/>
          </p:nvPr>
        </p:nvSpPr>
        <p:spPr>
          <a:xfrm>
            <a:off x="305874" y="1493181"/>
            <a:ext cx="8511023" cy="3112200"/>
          </a:xfrm>
        </p:spPr>
        <p:txBody>
          <a:bodyPr/>
          <a:lstStyle/>
          <a:p>
            <a:pPr marL="342900" indent="-342900"/>
            <a:r>
              <a:rPr lang="en-US" altLang="zh-TW" dirty="0">
                <a:latin typeface="Times New Roman" panose="02020603050405020304" pitchFamily="18" charset="0"/>
                <a:ea typeface="標楷體" panose="03000509000000000000" pitchFamily="65" charset="-120"/>
                <a:cs typeface="Times New Roman" panose="02020603050405020304" pitchFamily="18" charset="0"/>
              </a:rPr>
              <a:t>Model evaluation and Scoring (Logistic Regression/RF)</a:t>
            </a:r>
          </a:p>
          <a:p>
            <a:pPr marL="342900" indent="-342900"/>
            <a:r>
              <a:rPr lang="en-US" altLang="zh-TW" dirty="0">
                <a:latin typeface="Times New Roman" panose="02020603050405020304" pitchFamily="18" charset="0"/>
                <a:ea typeface="標楷體" panose="03000509000000000000" pitchFamily="65" charset="-120"/>
                <a:cs typeface="Times New Roman" panose="02020603050405020304" pitchFamily="18" charset="0"/>
              </a:rPr>
              <a:t>Add-ons</a:t>
            </a:r>
          </a:p>
          <a:p>
            <a:pPr marL="342900" indent="-342900"/>
            <a:r>
              <a:rPr lang="en-US" altLang="zh-TW" dirty="0">
                <a:latin typeface="Times New Roman" panose="02020603050405020304" pitchFamily="18" charset="0"/>
                <a:ea typeface="標楷體" panose="03000509000000000000" pitchFamily="65" charset="-120"/>
                <a:cs typeface="Times New Roman" panose="02020603050405020304" pitchFamily="18" charset="0"/>
              </a:rPr>
              <a:t>Principal Component Analysis</a:t>
            </a:r>
          </a:p>
          <a:p>
            <a:pPr marL="342900" indent="-342900"/>
            <a:r>
              <a:rPr lang="en-US" altLang="zh-TW" dirty="0">
                <a:latin typeface="Times New Roman" panose="02020603050405020304" pitchFamily="18" charset="0"/>
                <a:ea typeface="標楷體" panose="03000509000000000000" pitchFamily="65" charset="-120"/>
                <a:cs typeface="Times New Roman" panose="02020603050405020304" pitchFamily="18" charset="0"/>
              </a:rPr>
              <a:t>K-Means</a:t>
            </a:r>
          </a:p>
        </p:txBody>
      </p:sp>
      <p:sp>
        <p:nvSpPr>
          <p:cNvPr id="4" name="投影片編號版面配置區 3">
            <a:extLst>
              <a:ext uri="{FF2B5EF4-FFF2-40B4-BE49-F238E27FC236}">
                <a16:creationId xmlns:a16="http://schemas.microsoft.com/office/drawing/2014/main" id="{1E09F28C-9D0F-E508-CB96-AAB4F68C0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grpSp>
        <p:nvGrpSpPr>
          <p:cNvPr id="7" name="Google Shape;124;p15">
            <a:extLst>
              <a:ext uri="{FF2B5EF4-FFF2-40B4-BE49-F238E27FC236}">
                <a16:creationId xmlns:a16="http://schemas.microsoft.com/office/drawing/2014/main" id="{8131C9B1-F3C9-72AC-496C-FE7951D427FB}"/>
              </a:ext>
            </a:extLst>
          </p:cNvPr>
          <p:cNvGrpSpPr/>
          <p:nvPr/>
        </p:nvGrpSpPr>
        <p:grpSpPr>
          <a:xfrm>
            <a:off x="916458" y="1019750"/>
            <a:ext cx="214625" cy="214625"/>
            <a:chOff x="2594050" y="1631825"/>
            <a:chExt cx="439625" cy="439625"/>
          </a:xfrm>
        </p:grpSpPr>
        <p:sp>
          <p:nvSpPr>
            <p:cNvPr id="8" name="Google Shape;125;p15">
              <a:extLst>
                <a:ext uri="{FF2B5EF4-FFF2-40B4-BE49-F238E27FC236}">
                  <a16:creationId xmlns:a16="http://schemas.microsoft.com/office/drawing/2014/main" id="{B1FAA7E9-39C6-7083-EFFC-5D9DBF45B47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p15">
              <a:extLst>
                <a:ext uri="{FF2B5EF4-FFF2-40B4-BE49-F238E27FC236}">
                  <a16:creationId xmlns:a16="http://schemas.microsoft.com/office/drawing/2014/main" id="{A7B05749-3F4A-E273-FD58-CA1B8B5B8963}"/>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p15">
              <a:extLst>
                <a:ext uri="{FF2B5EF4-FFF2-40B4-BE49-F238E27FC236}">
                  <a16:creationId xmlns:a16="http://schemas.microsoft.com/office/drawing/2014/main" id="{F4BBC5E7-9643-1E3B-D07D-06C89FBF8B6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p15">
              <a:extLst>
                <a:ext uri="{FF2B5EF4-FFF2-40B4-BE49-F238E27FC236}">
                  <a16:creationId xmlns:a16="http://schemas.microsoft.com/office/drawing/2014/main" id="{B0EFB3C4-1864-E5DE-DCA6-E84B3A4346A0}"/>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4664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7448E-7A3C-917E-1345-5CB283472C62}"/>
              </a:ext>
            </a:extLst>
          </p:cNvPr>
          <p:cNvSpPr>
            <a:spLocks noGrp="1"/>
          </p:cNvSpPr>
          <p:nvPr>
            <p:ph type="title"/>
          </p:nvPr>
        </p:nvSpPr>
        <p:spPr/>
        <p:txBody>
          <a:bodyPr/>
          <a:lstStyle/>
          <a:p>
            <a:r>
              <a:rPr kumimoji="1" lang="en-US" altLang="zh-TW" dirty="0"/>
              <a:t>Model evaluation and Scoring</a:t>
            </a:r>
            <a:endParaRPr kumimoji="1" lang="zh-TW" altLang="en-US" dirty="0"/>
          </a:p>
        </p:txBody>
      </p:sp>
      <p:sp>
        <p:nvSpPr>
          <p:cNvPr id="4" name="投影片編號版面配置區 3">
            <a:extLst>
              <a:ext uri="{FF2B5EF4-FFF2-40B4-BE49-F238E27FC236}">
                <a16:creationId xmlns:a16="http://schemas.microsoft.com/office/drawing/2014/main" id="{1E09F28C-9D0F-E508-CB96-AAB4F68C0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grpSp>
        <p:nvGrpSpPr>
          <p:cNvPr id="7" name="Google Shape;124;p15">
            <a:extLst>
              <a:ext uri="{FF2B5EF4-FFF2-40B4-BE49-F238E27FC236}">
                <a16:creationId xmlns:a16="http://schemas.microsoft.com/office/drawing/2014/main" id="{8131C9B1-F3C9-72AC-496C-FE7951D427FB}"/>
              </a:ext>
            </a:extLst>
          </p:cNvPr>
          <p:cNvGrpSpPr/>
          <p:nvPr/>
        </p:nvGrpSpPr>
        <p:grpSpPr>
          <a:xfrm>
            <a:off x="916458" y="1019750"/>
            <a:ext cx="214625" cy="214625"/>
            <a:chOff x="2594050" y="1631825"/>
            <a:chExt cx="439625" cy="439625"/>
          </a:xfrm>
        </p:grpSpPr>
        <p:sp>
          <p:nvSpPr>
            <p:cNvPr id="8" name="Google Shape;125;p15">
              <a:extLst>
                <a:ext uri="{FF2B5EF4-FFF2-40B4-BE49-F238E27FC236}">
                  <a16:creationId xmlns:a16="http://schemas.microsoft.com/office/drawing/2014/main" id="{B1FAA7E9-39C6-7083-EFFC-5D9DBF45B47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p15">
              <a:extLst>
                <a:ext uri="{FF2B5EF4-FFF2-40B4-BE49-F238E27FC236}">
                  <a16:creationId xmlns:a16="http://schemas.microsoft.com/office/drawing/2014/main" id="{A7B05749-3F4A-E273-FD58-CA1B8B5B8963}"/>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p15">
              <a:extLst>
                <a:ext uri="{FF2B5EF4-FFF2-40B4-BE49-F238E27FC236}">
                  <a16:creationId xmlns:a16="http://schemas.microsoft.com/office/drawing/2014/main" id="{F4BBC5E7-9643-1E3B-D07D-06C89FBF8B6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p15">
              <a:extLst>
                <a:ext uri="{FF2B5EF4-FFF2-40B4-BE49-F238E27FC236}">
                  <a16:creationId xmlns:a16="http://schemas.microsoft.com/office/drawing/2014/main" id="{B0EFB3C4-1864-E5DE-DCA6-E84B3A4346A0}"/>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圖片 13">
            <a:extLst>
              <a:ext uri="{FF2B5EF4-FFF2-40B4-BE49-F238E27FC236}">
                <a16:creationId xmlns:a16="http://schemas.microsoft.com/office/drawing/2014/main" id="{846739B4-070E-2588-B41E-B70098BF36DC}"/>
              </a:ext>
            </a:extLst>
          </p:cNvPr>
          <p:cNvPicPr>
            <a:picLocks noChangeAspect="1"/>
          </p:cNvPicPr>
          <p:nvPr/>
        </p:nvPicPr>
        <p:blipFill>
          <a:blip r:embed="rId2"/>
          <a:stretch>
            <a:fillRect/>
          </a:stretch>
        </p:blipFill>
        <p:spPr>
          <a:xfrm>
            <a:off x="1698543" y="1381823"/>
            <a:ext cx="5746913" cy="3617266"/>
          </a:xfrm>
          <a:prstGeom prst="rect">
            <a:avLst/>
          </a:prstGeom>
        </p:spPr>
      </p:pic>
      <p:sp>
        <p:nvSpPr>
          <p:cNvPr id="15" name="文字方塊 14">
            <a:extLst>
              <a:ext uri="{FF2B5EF4-FFF2-40B4-BE49-F238E27FC236}">
                <a16:creationId xmlns:a16="http://schemas.microsoft.com/office/drawing/2014/main" id="{D7A13DBE-ABEA-6056-987A-260037E31B77}"/>
              </a:ext>
            </a:extLst>
          </p:cNvPr>
          <p:cNvSpPr txBox="1"/>
          <p:nvPr/>
        </p:nvSpPr>
        <p:spPr>
          <a:xfrm>
            <a:off x="1582835" y="2036955"/>
            <a:ext cx="297366" cy="307777"/>
          </a:xfrm>
          <a:prstGeom prst="rect">
            <a:avLst/>
          </a:prstGeom>
          <a:noFill/>
        </p:spPr>
        <p:txBody>
          <a:bodyPr wrap="square" rtlCol="0">
            <a:spAutoFit/>
          </a:bodyPr>
          <a:lstStyle/>
          <a:p>
            <a:r>
              <a:rPr lang="en-US" altLang="zh-TW" dirty="0"/>
              <a:t>1</a:t>
            </a:r>
            <a:endParaRPr lang="zh-TW" altLang="en-US" dirty="0"/>
          </a:p>
        </p:txBody>
      </p:sp>
      <p:sp>
        <p:nvSpPr>
          <p:cNvPr id="16" name="文字方塊 15">
            <a:extLst>
              <a:ext uri="{FF2B5EF4-FFF2-40B4-BE49-F238E27FC236}">
                <a16:creationId xmlns:a16="http://schemas.microsoft.com/office/drawing/2014/main" id="{0E8BF306-D5FA-CAAD-68AF-3759E33B8B85}"/>
              </a:ext>
            </a:extLst>
          </p:cNvPr>
          <p:cNvSpPr txBox="1"/>
          <p:nvPr/>
        </p:nvSpPr>
        <p:spPr>
          <a:xfrm>
            <a:off x="3750527" y="1358592"/>
            <a:ext cx="297366" cy="307777"/>
          </a:xfrm>
          <a:prstGeom prst="rect">
            <a:avLst/>
          </a:prstGeom>
          <a:noFill/>
        </p:spPr>
        <p:txBody>
          <a:bodyPr wrap="square" rtlCol="0">
            <a:spAutoFit/>
          </a:bodyPr>
          <a:lstStyle/>
          <a:p>
            <a:r>
              <a:rPr lang="en-US" altLang="zh-TW" dirty="0"/>
              <a:t>2</a:t>
            </a:r>
            <a:endParaRPr lang="zh-TW" altLang="en-US" dirty="0"/>
          </a:p>
        </p:txBody>
      </p:sp>
      <p:sp>
        <p:nvSpPr>
          <p:cNvPr id="17" name="文字方塊 16">
            <a:extLst>
              <a:ext uri="{FF2B5EF4-FFF2-40B4-BE49-F238E27FC236}">
                <a16:creationId xmlns:a16="http://schemas.microsoft.com/office/drawing/2014/main" id="{A6F0C63A-0EFE-411A-237C-BA85639A2520}"/>
              </a:ext>
            </a:extLst>
          </p:cNvPr>
          <p:cNvSpPr txBox="1"/>
          <p:nvPr/>
        </p:nvSpPr>
        <p:spPr>
          <a:xfrm>
            <a:off x="3776387" y="3169355"/>
            <a:ext cx="297366" cy="307777"/>
          </a:xfrm>
          <a:prstGeom prst="rect">
            <a:avLst/>
          </a:prstGeom>
          <a:noFill/>
        </p:spPr>
        <p:txBody>
          <a:bodyPr wrap="square" rtlCol="0">
            <a:spAutoFit/>
          </a:bodyPr>
          <a:lstStyle/>
          <a:p>
            <a:r>
              <a:rPr lang="en-US" altLang="zh-TW" dirty="0"/>
              <a:t>3</a:t>
            </a:r>
            <a:endParaRPr lang="zh-TW" altLang="en-US" dirty="0"/>
          </a:p>
        </p:txBody>
      </p:sp>
      <p:sp>
        <p:nvSpPr>
          <p:cNvPr id="18" name="文字方塊 17">
            <a:extLst>
              <a:ext uri="{FF2B5EF4-FFF2-40B4-BE49-F238E27FC236}">
                <a16:creationId xmlns:a16="http://schemas.microsoft.com/office/drawing/2014/main" id="{B74041BB-5ECD-782A-0EB3-A2D24199E21C}"/>
              </a:ext>
            </a:extLst>
          </p:cNvPr>
          <p:cNvSpPr txBox="1"/>
          <p:nvPr/>
        </p:nvSpPr>
        <p:spPr>
          <a:xfrm>
            <a:off x="1869369" y="3323243"/>
            <a:ext cx="297366" cy="307777"/>
          </a:xfrm>
          <a:prstGeom prst="rect">
            <a:avLst/>
          </a:prstGeom>
          <a:noFill/>
        </p:spPr>
        <p:txBody>
          <a:bodyPr wrap="square" rtlCol="0">
            <a:spAutoFit/>
          </a:bodyPr>
          <a:lstStyle/>
          <a:p>
            <a:r>
              <a:rPr lang="en-US" altLang="zh-TW" dirty="0"/>
              <a:t>4</a:t>
            </a:r>
            <a:endParaRPr lang="zh-TW" altLang="en-US" dirty="0"/>
          </a:p>
        </p:txBody>
      </p:sp>
      <p:sp>
        <p:nvSpPr>
          <p:cNvPr id="19" name="文字方塊 18">
            <a:extLst>
              <a:ext uri="{FF2B5EF4-FFF2-40B4-BE49-F238E27FC236}">
                <a16:creationId xmlns:a16="http://schemas.microsoft.com/office/drawing/2014/main" id="{A4228C84-322E-9CA8-6BC9-AF6D6CB5C252}"/>
              </a:ext>
            </a:extLst>
          </p:cNvPr>
          <p:cNvSpPr txBox="1"/>
          <p:nvPr/>
        </p:nvSpPr>
        <p:spPr>
          <a:xfrm>
            <a:off x="6787056" y="1883067"/>
            <a:ext cx="297366" cy="307777"/>
          </a:xfrm>
          <a:prstGeom prst="rect">
            <a:avLst/>
          </a:prstGeom>
          <a:noFill/>
        </p:spPr>
        <p:txBody>
          <a:bodyPr wrap="square" rtlCol="0">
            <a:spAutoFit/>
          </a:bodyPr>
          <a:lstStyle/>
          <a:p>
            <a:r>
              <a:rPr lang="en-US" altLang="zh-TW" dirty="0"/>
              <a:t>5</a:t>
            </a:r>
            <a:endParaRPr lang="zh-TW" altLang="en-US" dirty="0"/>
          </a:p>
        </p:txBody>
      </p:sp>
      <p:sp>
        <p:nvSpPr>
          <p:cNvPr id="20" name="文字方塊 19">
            <a:extLst>
              <a:ext uri="{FF2B5EF4-FFF2-40B4-BE49-F238E27FC236}">
                <a16:creationId xmlns:a16="http://schemas.microsoft.com/office/drawing/2014/main" id="{6A636E8B-DAF1-08AD-80E8-78F84C1DD680}"/>
              </a:ext>
            </a:extLst>
          </p:cNvPr>
          <p:cNvSpPr txBox="1"/>
          <p:nvPr/>
        </p:nvSpPr>
        <p:spPr>
          <a:xfrm>
            <a:off x="4325272" y="2924206"/>
            <a:ext cx="297366" cy="307777"/>
          </a:xfrm>
          <a:prstGeom prst="rect">
            <a:avLst/>
          </a:prstGeom>
          <a:noFill/>
        </p:spPr>
        <p:txBody>
          <a:bodyPr wrap="square" rtlCol="0">
            <a:spAutoFit/>
          </a:bodyPr>
          <a:lstStyle/>
          <a:p>
            <a:r>
              <a:rPr lang="en-US" altLang="zh-TW" dirty="0"/>
              <a:t>6</a:t>
            </a:r>
            <a:endParaRPr lang="zh-TW" altLang="en-US" dirty="0"/>
          </a:p>
        </p:txBody>
      </p:sp>
      <p:sp>
        <p:nvSpPr>
          <p:cNvPr id="21" name="文字方塊 20">
            <a:extLst>
              <a:ext uri="{FF2B5EF4-FFF2-40B4-BE49-F238E27FC236}">
                <a16:creationId xmlns:a16="http://schemas.microsoft.com/office/drawing/2014/main" id="{BB10A94C-960F-4447-2668-698540783B58}"/>
              </a:ext>
            </a:extLst>
          </p:cNvPr>
          <p:cNvSpPr txBox="1"/>
          <p:nvPr/>
        </p:nvSpPr>
        <p:spPr>
          <a:xfrm>
            <a:off x="5986804" y="2756939"/>
            <a:ext cx="297366" cy="307777"/>
          </a:xfrm>
          <a:prstGeom prst="rect">
            <a:avLst/>
          </a:prstGeom>
          <a:noFill/>
        </p:spPr>
        <p:txBody>
          <a:bodyPr wrap="square" rtlCol="0">
            <a:spAutoFit/>
          </a:bodyPr>
          <a:lstStyle/>
          <a:p>
            <a:r>
              <a:rPr lang="en-US" altLang="zh-TW" dirty="0"/>
              <a:t>7</a:t>
            </a:r>
            <a:endParaRPr lang="zh-TW" altLang="en-US" dirty="0"/>
          </a:p>
        </p:txBody>
      </p:sp>
      <p:sp>
        <p:nvSpPr>
          <p:cNvPr id="22" name="文字方塊 21">
            <a:extLst>
              <a:ext uri="{FF2B5EF4-FFF2-40B4-BE49-F238E27FC236}">
                <a16:creationId xmlns:a16="http://schemas.microsoft.com/office/drawing/2014/main" id="{FA4485F4-BC36-6752-53BF-FA4DCB8A7DA2}"/>
              </a:ext>
            </a:extLst>
          </p:cNvPr>
          <p:cNvSpPr txBox="1"/>
          <p:nvPr/>
        </p:nvSpPr>
        <p:spPr>
          <a:xfrm>
            <a:off x="1869369" y="4301201"/>
            <a:ext cx="297366" cy="307777"/>
          </a:xfrm>
          <a:prstGeom prst="rect">
            <a:avLst/>
          </a:prstGeom>
          <a:noFill/>
        </p:spPr>
        <p:txBody>
          <a:bodyPr wrap="square" rtlCol="0">
            <a:spAutoFit/>
          </a:bodyPr>
          <a:lstStyle/>
          <a:p>
            <a:r>
              <a:rPr lang="en-US" altLang="zh-TW" dirty="0"/>
              <a:t>8</a:t>
            </a:r>
            <a:endParaRPr lang="zh-TW" altLang="en-US" dirty="0"/>
          </a:p>
        </p:txBody>
      </p:sp>
    </p:spTree>
    <p:extLst>
      <p:ext uri="{BB962C8B-B14F-4D97-AF65-F5344CB8AC3E}">
        <p14:creationId xmlns:p14="http://schemas.microsoft.com/office/powerpoint/2010/main" val="706282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7448E-7A3C-917E-1345-5CB283472C62}"/>
              </a:ext>
            </a:extLst>
          </p:cNvPr>
          <p:cNvSpPr>
            <a:spLocks noGrp="1"/>
          </p:cNvSpPr>
          <p:nvPr>
            <p:ph type="title"/>
          </p:nvPr>
        </p:nvSpPr>
        <p:spPr/>
        <p:txBody>
          <a:bodyPr/>
          <a:lstStyle/>
          <a:p>
            <a:r>
              <a:rPr kumimoji="1" lang="en-US" altLang="zh-TW" dirty="0"/>
              <a:t>Add-ons</a:t>
            </a:r>
            <a:endParaRPr kumimoji="1" lang="zh-TW" altLang="en-US" dirty="0"/>
          </a:p>
        </p:txBody>
      </p:sp>
      <p:sp>
        <p:nvSpPr>
          <p:cNvPr id="4" name="投影片編號版面配置區 3">
            <a:extLst>
              <a:ext uri="{FF2B5EF4-FFF2-40B4-BE49-F238E27FC236}">
                <a16:creationId xmlns:a16="http://schemas.microsoft.com/office/drawing/2014/main" id="{1E09F28C-9D0F-E508-CB96-AAB4F68C0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grpSp>
        <p:nvGrpSpPr>
          <p:cNvPr id="7" name="Google Shape;124;p15">
            <a:extLst>
              <a:ext uri="{FF2B5EF4-FFF2-40B4-BE49-F238E27FC236}">
                <a16:creationId xmlns:a16="http://schemas.microsoft.com/office/drawing/2014/main" id="{8131C9B1-F3C9-72AC-496C-FE7951D427FB}"/>
              </a:ext>
            </a:extLst>
          </p:cNvPr>
          <p:cNvGrpSpPr/>
          <p:nvPr/>
        </p:nvGrpSpPr>
        <p:grpSpPr>
          <a:xfrm>
            <a:off x="916458" y="1019750"/>
            <a:ext cx="214625" cy="214625"/>
            <a:chOff x="2594050" y="1631825"/>
            <a:chExt cx="439625" cy="439625"/>
          </a:xfrm>
        </p:grpSpPr>
        <p:sp>
          <p:nvSpPr>
            <p:cNvPr id="8" name="Google Shape;125;p15">
              <a:extLst>
                <a:ext uri="{FF2B5EF4-FFF2-40B4-BE49-F238E27FC236}">
                  <a16:creationId xmlns:a16="http://schemas.microsoft.com/office/drawing/2014/main" id="{B1FAA7E9-39C6-7083-EFFC-5D9DBF45B47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p15">
              <a:extLst>
                <a:ext uri="{FF2B5EF4-FFF2-40B4-BE49-F238E27FC236}">
                  <a16:creationId xmlns:a16="http://schemas.microsoft.com/office/drawing/2014/main" id="{A7B05749-3F4A-E273-FD58-CA1B8B5B8963}"/>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p15">
              <a:extLst>
                <a:ext uri="{FF2B5EF4-FFF2-40B4-BE49-F238E27FC236}">
                  <a16:creationId xmlns:a16="http://schemas.microsoft.com/office/drawing/2014/main" id="{F4BBC5E7-9643-1E3B-D07D-06C89FBF8B6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p15">
              <a:extLst>
                <a:ext uri="{FF2B5EF4-FFF2-40B4-BE49-F238E27FC236}">
                  <a16:creationId xmlns:a16="http://schemas.microsoft.com/office/drawing/2014/main" id="{B0EFB3C4-1864-E5DE-DCA6-E84B3A4346A0}"/>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圖片 11">
            <a:extLst>
              <a:ext uri="{FF2B5EF4-FFF2-40B4-BE49-F238E27FC236}">
                <a16:creationId xmlns:a16="http://schemas.microsoft.com/office/drawing/2014/main" id="{0BFF65E3-D9F2-542D-D6B0-3A5990579330}"/>
              </a:ext>
            </a:extLst>
          </p:cNvPr>
          <p:cNvPicPr>
            <a:picLocks noChangeAspect="1"/>
          </p:cNvPicPr>
          <p:nvPr/>
        </p:nvPicPr>
        <p:blipFill rotWithShape="1">
          <a:blip r:embed="rId2"/>
          <a:srcRect b="37289"/>
          <a:stretch/>
        </p:blipFill>
        <p:spPr>
          <a:xfrm>
            <a:off x="916458" y="1781732"/>
            <a:ext cx="3296507" cy="2808080"/>
          </a:xfrm>
          <a:prstGeom prst="rect">
            <a:avLst/>
          </a:prstGeom>
        </p:spPr>
      </p:pic>
      <p:sp>
        <p:nvSpPr>
          <p:cNvPr id="13" name="文字方塊 12">
            <a:extLst>
              <a:ext uri="{FF2B5EF4-FFF2-40B4-BE49-F238E27FC236}">
                <a16:creationId xmlns:a16="http://schemas.microsoft.com/office/drawing/2014/main" id="{E61AAE87-2242-0DB7-7D36-ADC1AC2A7DB2}"/>
              </a:ext>
            </a:extLst>
          </p:cNvPr>
          <p:cNvSpPr txBox="1"/>
          <p:nvPr/>
        </p:nvSpPr>
        <p:spPr>
          <a:xfrm>
            <a:off x="3598127" y="1613210"/>
            <a:ext cx="661639" cy="527824"/>
          </a:xfrm>
          <a:prstGeom prst="rect">
            <a:avLst/>
          </a:prstGeom>
          <a:noFill/>
          <a:ln w="38100">
            <a:solidFill>
              <a:srgbClr val="FF0000"/>
            </a:solidFill>
          </a:ln>
        </p:spPr>
        <p:txBody>
          <a:bodyPr wrap="square" rtlCol="0">
            <a:spAutoFit/>
          </a:bodyPr>
          <a:lstStyle/>
          <a:p>
            <a:endParaRPr lang="zh-TW" altLang="en-US" dirty="0"/>
          </a:p>
        </p:txBody>
      </p:sp>
      <p:pic>
        <p:nvPicPr>
          <p:cNvPr id="15" name="圖片 14">
            <a:extLst>
              <a:ext uri="{FF2B5EF4-FFF2-40B4-BE49-F238E27FC236}">
                <a16:creationId xmlns:a16="http://schemas.microsoft.com/office/drawing/2014/main" id="{A5A16428-DABA-9269-731A-0C9FFC723BAA}"/>
              </a:ext>
            </a:extLst>
          </p:cNvPr>
          <p:cNvPicPr>
            <a:picLocks noChangeAspect="1"/>
          </p:cNvPicPr>
          <p:nvPr/>
        </p:nvPicPr>
        <p:blipFill>
          <a:blip r:embed="rId3"/>
          <a:stretch>
            <a:fillRect/>
          </a:stretch>
        </p:blipFill>
        <p:spPr>
          <a:xfrm>
            <a:off x="4832621" y="1052740"/>
            <a:ext cx="3984956" cy="3664105"/>
          </a:xfrm>
          <a:prstGeom prst="rect">
            <a:avLst/>
          </a:prstGeom>
        </p:spPr>
      </p:pic>
    </p:spTree>
    <p:extLst>
      <p:ext uri="{BB962C8B-B14F-4D97-AF65-F5344CB8AC3E}">
        <p14:creationId xmlns:p14="http://schemas.microsoft.com/office/powerpoint/2010/main" val="3379052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7448E-7A3C-917E-1345-5CB283472C62}"/>
              </a:ext>
            </a:extLst>
          </p:cNvPr>
          <p:cNvSpPr>
            <a:spLocks noGrp="1"/>
          </p:cNvSpPr>
          <p:nvPr>
            <p:ph type="title"/>
          </p:nvPr>
        </p:nvSpPr>
        <p:spPr/>
        <p:txBody>
          <a:bodyPr/>
          <a:lstStyle/>
          <a:p>
            <a:r>
              <a:rPr kumimoji="1" lang="en-US" altLang="zh-TW" dirty="0"/>
              <a:t>Principal Component Analysis</a:t>
            </a:r>
            <a:endParaRPr kumimoji="1" lang="zh-TW" altLang="en-US" dirty="0"/>
          </a:p>
        </p:txBody>
      </p:sp>
      <p:sp>
        <p:nvSpPr>
          <p:cNvPr id="4" name="投影片編號版面配置區 3">
            <a:extLst>
              <a:ext uri="{FF2B5EF4-FFF2-40B4-BE49-F238E27FC236}">
                <a16:creationId xmlns:a16="http://schemas.microsoft.com/office/drawing/2014/main" id="{1E09F28C-9D0F-E508-CB96-AAB4F68C0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grpSp>
        <p:nvGrpSpPr>
          <p:cNvPr id="7" name="Google Shape;124;p15">
            <a:extLst>
              <a:ext uri="{FF2B5EF4-FFF2-40B4-BE49-F238E27FC236}">
                <a16:creationId xmlns:a16="http://schemas.microsoft.com/office/drawing/2014/main" id="{8131C9B1-F3C9-72AC-496C-FE7951D427FB}"/>
              </a:ext>
            </a:extLst>
          </p:cNvPr>
          <p:cNvGrpSpPr/>
          <p:nvPr/>
        </p:nvGrpSpPr>
        <p:grpSpPr>
          <a:xfrm>
            <a:off x="916458" y="1019750"/>
            <a:ext cx="214625" cy="214625"/>
            <a:chOff x="2594050" y="1631825"/>
            <a:chExt cx="439625" cy="439625"/>
          </a:xfrm>
        </p:grpSpPr>
        <p:sp>
          <p:nvSpPr>
            <p:cNvPr id="8" name="Google Shape;125;p15">
              <a:extLst>
                <a:ext uri="{FF2B5EF4-FFF2-40B4-BE49-F238E27FC236}">
                  <a16:creationId xmlns:a16="http://schemas.microsoft.com/office/drawing/2014/main" id="{B1FAA7E9-39C6-7083-EFFC-5D9DBF45B47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p15">
              <a:extLst>
                <a:ext uri="{FF2B5EF4-FFF2-40B4-BE49-F238E27FC236}">
                  <a16:creationId xmlns:a16="http://schemas.microsoft.com/office/drawing/2014/main" id="{A7B05749-3F4A-E273-FD58-CA1B8B5B8963}"/>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p15">
              <a:extLst>
                <a:ext uri="{FF2B5EF4-FFF2-40B4-BE49-F238E27FC236}">
                  <a16:creationId xmlns:a16="http://schemas.microsoft.com/office/drawing/2014/main" id="{F4BBC5E7-9643-1E3B-D07D-06C89FBF8B6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p15">
              <a:extLst>
                <a:ext uri="{FF2B5EF4-FFF2-40B4-BE49-F238E27FC236}">
                  <a16:creationId xmlns:a16="http://schemas.microsoft.com/office/drawing/2014/main" id="{B0EFB3C4-1864-E5DE-DCA6-E84B3A4346A0}"/>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圖片 13">
            <a:extLst>
              <a:ext uri="{FF2B5EF4-FFF2-40B4-BE49-F238E27FC236}">
                <a16:creationId xmlns:a16="http://schemas.microsoft.com/office/drawing/2014/main" id="{0ABF6EAF-38FD-8664-2E08-F17B7602F020}"/>
              </a:ext>
            </a:extLst>
          </p:cNvPr>
          <p:cNvPicPr>
            <a:picLocks noChangeAspect="1"/>
          </p:cNvPicPr>
          <p:nvPr/>
        </p:nvPicPr>
        <p:blipFill>
          <a:blip r:embed="rId2"/>
          <a:stretch>
            <a:fillRect/>
          </a:stretch>
        </p:blipFill>
        <p:spPr>
          <a:xfrm>
            <a:off x="657337" y="1815928"/>
            <a:ext cx="4689454" cy="2804824"/>
          </a:xfrm>
          <a:prstGeom prst="rect">
            <a:avLst/>
          </a:prstGeom>
        </p:spPr>
      </p:pic>
      <p:pic>
        <p:nvPicPr>
          <p:cNvPr id="16" name="圖片 15">
            <a:extLst>
              <a:ext uri="{FF2B5EF4-FFF2-40B4-BE49-F238E27FC236}">
                <a16:creationId xmlns:a16="http://schemas.microsoft.com/office/drawing/2014/main" id="{3392B78E-9617-8BF9-FE02-4029349B49B5}"/>
              </a:ext>
            </a:extLst>
          </p:cNvPr>
          <p:cNvPicPr>
            <a:picLocks noChangeAspect="1"/>
          </p:cNvPicPr>
          <p:nvPr/>
        </p:nvPicPr>
        <p:blipFill>
          <a:blip r:embed="rId3"/>
          <a:stretch>
            <a:fillRect/>
          </a:stretch>
        </p:blipFill>
        <p:spPr>
          <a:xfrm>
            <a:off x="5346791" y="1331712"/>
            <a:ext cx="3557600" cy="1791879"/>
          </a:xfrm>
          <a:prstGeom prst="rect">
            <a:avLst/>
          </a:prstGeom>
        </p:spPr>
      </p:pic>
      <p:pic>
        <p:nvPicPr>
          <p:cNvPr id="18" name="圖片 17">
            <a:extLst>
              <a:ext uri="{FF2B5EF4-FFF2-40B4-BE49-F238E27FC236}">
                <a16:creationId xmlns:a16="http://schemas.microsoft.com/office/drawing/2014/main" id="{AB0DBCAD-8C6E-902A-CCAA-C760F8DC18F6}"/>
              </a:ext>
            </a:extLst>
          </p:cNvPr>
          <p:cNvPicPr>
            <a:picLocks noChangeAspect="1"/>
          </p:cNvPicPr>
          <p:nvPr/>
        </p:nvPicPr>
        <p:blipFill>
          <a:blip r:embed="rId4"/>
          <a:stretch>
            <a:fillRect/>
          </a:stretch>
        </p:blipFill>
        <p:spPr>
          <a:xfrm>
            <a:off x="5752606" y="3378060"/>
            <a:ext cx="2734057" cy="1371791"/>
          </a:xfrm>
          <a:prstGeom prst="rect">
            <a:avLst/>
          </a:prstGeom>
        </p:spPr>
      </p:pic>
      <p:sp>
        <p:nvSpPr>
          <p:cNvPr id="19" name="文字方塊 18">
            <a:extLst>
              <a:ext uri="{FF2B5EF4-FFF2-40B4-BE49-F238E27FC236}">
                <a16:creationId xmlns:a16="http://schemas.microsoft.com/office/drawing/2014/main" id="{568EC503-6C35-0665-90A4-D977A9397FA0}"/>
              </a:ext>
            </a:extLst>
          </p:cNvPr>
          <p:cNvSpPr txBox="1"/>
          <p:nvPr/>
        </p:nvSpPr>
        <p:spPr>
          <a:xfrm>
            <a:off x="1232567" y="1946853"/>
            <a:ext cx="297366" cy="307777"/>
          </a:xfrm>
          <a:prstGeom prst="rect">
            <a:avLst/>
          </a:prstGeom>
          <a:noFill/>
        </p:spPr>
        <p:txBody>
          <a:bodyPr wrap="square" rtlCol="0">
            <a:spAutoFit/>
          </a:bodyPr>
          <a:lstStyle/>
          <a:p>
            <a:r>
              <a:rPr lang="en-US" altLang="zh-TW" dirty="0"/>
              <a:t>1</a:t>
            </a:r>
            <a:endParaRPr lang="zh-TW" altLang="en-US" dirty="0"/>
          </a:p>
        </p:txBody>
      </p:sp>
      <p:sp>
        <p:nvSpPr>
          <p:cNvPr id="20" name="文字方塊 19">
            <a:extLst>
              <a:ext uri="{FF2B5EF4-FFF2-40B4-BE49-F238E27FC236}">
                <a16:creationId xmlns:a16="http://schemas.microsoft.com/office/drawing/2014/main" id="{2A7CEB4C-DB04-B91B-FEBC-AAE8B72763C8}"/>
              </a:ext>
            </a:extLst>
          </p:cNvPr>
          <p:cNvSpPr txBox="1"/>
          <p:nvPr/>
        </p:nvSpPr>
        <p:spPr>
          <a:xfrm>
            <a:off x="2704698" y="2735765"/>
            <a:ext cx="297366" cy="307777"/>
          </a:xfrm>
          <a:prstGeom prst="rect">
            <a:avLst/>
          </a:prstGeom>
          <a:noFill/>
        </p:spPr>
        <p:txBody>
          <a:bodyPr wrap="square" rtlCol="0">
            <a:spAutoFit/>
          </a:bodyPr>
          <a:lstStyle/>
          <a:p>
            <a:r>
              <a:rPr lang="en-US" altLang="zh-TW" dirty="0"/>
              <a:t>2</a:t>
            </a:r>
            <a:endParaRPr lang="zh-TW" altLang="en-US" dirty="0"/>
          </a:p>
        </p:txBody>
      </p:sp>
      <p:sp>
        <p:nvSpPr>
          <p:cNvPr id="21" name="文字方塊 20">
            <a:extLst>
              <a:ext uri="{FF2B5EF4-FFF2-40B4-BE49-F238E27FC236}">
                <a16:creationId xmlns:a16="http://schemas.microsoft.com/office/drawing/2014/main" id="{3168CF91-9520-5E17-114A-20AB17E59DD6}"/>
              </a:ext>
            </a:extLst>
          </p:cNvPr>
          <p:cNvSpPr txBox="1"/>
          <p:nvPr/>
        </p:nvSpPr>
        <p:spPr>
          <a:xfrm>
            <a:off x="4492610" y="1666583"/>
            <a:ext cx="297366" cy="307777"/>
          </a:xfrm>
          <a:prstGeom prst="rect">
            <a:avLst/>
          </a:prstGeom>
          <a:noFill/>
        </p:spPr>
        <p:txBody>
          <a:bodyPr wrap="square" rtlCol="0">
            <a:spAutoFit/>
          </a:bodyPr>
          <a:lstStyle/>
          <a:p>
            <a:r>
              <a:rPr lang="en-US" altLang="zh-TW" dirty="0"/>
              <a:t>3</a:t>
            </a:r>
            <a:endParaRPr lang="zh-TW" altLang="en-US" dirty="0"/>
          </a:p>
        </p:txBody>
      </p:sp>
      <p:sp>
        <p:nvSpPr>
          <p:cNvPr id="22" name="文字方塊 21">
            <a:extLst>
              <a:ext uri="{FF2B5EF4-FFF2-40B4-BE49-F238E27FC236}">
                <a16:creationId xmlns:a16="http://schemas.microsoft.com/office/drawing/2014/main" id="{DDC22E1C-4C43-7A1E-D422-70FA8E0BAD96}"/>
              </a:ext>
            </a:extLst>
          </p:cNvPr>
          <p:cNvSpPr txBox="1"/>
          <p:nvPr/>
        </p:nvSpPr>
        <p:spPr>
          <a:xfrm>
            <a:off x="3410941" y="2214779"/>
            <a:ext cx="297366" cy="307777"/>
          </a:xfrm>
          <a:prstGeom prst="rect">
            <a:avLst/>
          </a:prstGeom>
          <a:noFill/>
        </p:spPr>
        <p:txBody>
          <a:bodyPr wrap="square" rtlCol="0">
            <a:spAutoFit/>
          </a:bodyPr>
          <a:lstStyle/>
          <a:p>
            <a:r>
              <a:rPr lang="en-US" altLang="zh-TW" dirty="0"/>
              <a:t>4</a:t>
            </a:r>
            <a:endParaRPr lang="zh-TW" altLang="en-US" dirty="0"/>
          </a:p>
        </p:txBody>
      </p:sp>
      <p:sp>
        <p:nvSpPr>
          <p:cNvPr id="23" name="文字方塊 22">
            <a:extLst>
              <a:ext uri="{FF2B5EF4-FFF2-40B4-BE49-F238E27FC236}">
                <a16:creationId xmlns:a16="http://schemas.microsoft.com/office/drawing/2014/main" id="{5EC1737F-8A55-16B2-0728-9B1DB824970F}"/>
              </a:ext>
            </a:extLst>
          </p:cNvPr>
          <p:cNvSpPr txBox="1"/>
          <p:nvPr/>
        </p:nvSpPr>
        <p:spPr>
          <a:xfrm>
            <a:off x="4492610" y="3491666"/>
            <a:ext cx="297366" cy="307777"/>
          </a:xfrm>
          <a:prstGeom prst="rect">
            <a:avLst/>
          </a:prstGeom>
          <a:noFill/>
        </p:spPr>
        <p:txBody>
          <a:bodyPr wrap="square" rtlCol="0">
            <a:spAutoFit/>
          </a:bodyPr>
          <a:lstStyle/>
          <a:p>
            <a:r>
              <a:rPr lang="en-US" altLang="zh-TW" dirty="0"/>
              <a:t>5</a:t>
            </a:r>
            <a:endParaRPr lang="zh-TW" altLang="en-US" dirty="0"/>
          </a:p>
        </p:txBody>
      </p:sp>
    </p:spTree>
    <p:extLst>
      <p:ext uri="{BB962C8B-B14F-4D97-AF65-F5344CB8AC3E}">
        <p14:creationId xmlns:p14="http://schemas.microsoft.com/office/powerpoint/2010/main" val="299597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77448E-7A3C-917E-1345-5CB283472C62}"/>
              </a:ext>
            </a:extLst>
          </p:cNvPr>
          <p:cNvSpPr>
            <a:spLocks noGrp="1"/>
          </p:cNvSpPr>
          <p:nvPr>
            <p:ph type="title"/>
          </p:nvPr>
        </p:nvSpPr>
        <p:spPr/>
        <p:txBody>
          <a:bodyPr/>
          <a:lstStyle/>
          <a:p>
            <a:r>
              <a:rPr kumimoji="1" lang="en-US" altLang="zh-TW" dirty="0"/>
              <a:t>K-Means</a:t>
            </a:r>
            <a:endParaRPr kumimoji="1" lang="zh-TW" altLang="en-US" dirty="0"/>
          </a:p>
        </p:txBody>
      </p:sp>
      <p:sp>
        <p:nvSpPr>
          <p:cNvPr id="4" name="投影片編號版面配置區 3">
            <a:extLst>
              <a:ext uri="{FF2B5EF4-FFF2-40B4-BE49-F238E27FC236}">
                <a16:creationId xmlns:a16="http://schemas.microsoft.com/office/drawing/2014/main" id="{1E09F28C-9D0F-E508-CB96-AAB4F68C0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grpSp>
        <p:nvGrpSpPr>
          <p:cNvPr id="7" name="Google Shape;124;p15">
            <a:extLst>
              <a:ext uri="{FF2B5EF4-FFF2-40B4-BE49-F238E27FC236}">
                <a16:creationId xmlns:a16="http://schemas.microsoft.com/office/drawing/2014/main" id="{8131C9B1-F3C9-72AC-496C-FE7951D427FB}"/>
              </a:ext>
            </a:extLst>
          </p:cNvPr>
          <p:cNvGrpSpPr/>
          <p:nvPr/>
        </p:nvGrpSpPr>
        <p:grpSpPr>
          <a:xfrm>
            <a:off x="916458" y="1019750"/>
            <a:ext cx="214625" cy="214625"/>
            <a:chOff x="2594050" y="1631825"/>
            <a:chExt cx="439625" cy="439625"/>
          </a:xfrm>
        </p:grpSpPr>
        <p:sp>
          <p:nvSpPr>
            <p:cNvPr id="8" name="Google Shape;125;p15">
              <a:extLst>
                <a:ext uri="{FF2B5EF4-FFF2-40B4-BE49-F238E27FC236}">
                  <a16:creationId xmlns:a16="http://schemas.microsoft.com/office/drawing/2014/main" id="{B1FAA7E9-39C6-7083-EFFC-5D9DBF45B47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6;p15">
              <a:extLst>
                <a:ext uri="{FF2B5EF4-FFF2-40B4-BE49-F238E27FC236}">
                  <a16:creationId xmlns:a16="http://schemas.microsoft.com/office/drawing/2014/main" id="{A7B05749-3F4A-E273-FD58-CA1B8B5B8963}"/>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p15">
              <a:extLst>
                <a:ext uri="{FF2B5EF4-FFF2-40B4-BE49-F238E27FC236}">
                  <a16:creationId xmlns:a16="http://schemas.microsoft.com/office/drawing/2014/main" id="{F4BBC5E7-9643-1E3B-D07D-06C89FBF8B6A}"/>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8;p15">
              <a:extLst>
                <a:ext uri="{FF2B5EF4-FFF2-40B4-BE49-F238E27FC236}">
                  <a16:creationId xmlns:a16="http://schemas.microsoft.com/office/drawing/2014/main" id="{B0EFB3C4-1864-E5DE-DCA6-E84B3A4346A0}"/>
                </a:ext>
              </a:extLst>
            </p:cNvPr>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圖片 13">
            <a:extLst>
              <a:ext uri="{FF2B5EF4-FFF2-40B4-BE49-F238E27FC236}">
                <a16:creationId xmlns:a16="http://schemas.microsoft.com/office/drawing/2014/main" id="{8E17CBD7-7258-36CD-947C-967CD4581305}"/>
              </a:ext>
            </a:extLst>
          </p:cNvPr>
          <p:cNvPicPr>
            <a:picLocks noChangeAspect="1"/>
          </p:cNvPicPr>
          <p:nvPr/>
        </p:nvPicPr>
        <p:blipFill>
          <a:blip r:embed="rId2"/>
          <a:stretch>
            <a:fillRect/>
          </a:stretch>
        </p:blipFill>
        <p:spPr>
          <a:xfrm>
            <a:off x="3415967" y="208157"/>
            <a:ext cx="5728033" cy="1512200"/>
          </a:xfrm>
          <a:prstGeom prst="rect">
            <a:avLst/>
          </a:prstGeom>
        </p:spPr>
      </p:pic>
      <p:pic>
        <p:nvPicPr>
          <p:cNvPr id="16" name="圖片 15">
            <a:extLst>
              <a:ext uri="{FF2B5EF4-FFF2-40B4-BE49-F238E27FC236}">
                <a16:creationId xmlns:a16="http://schemas.microsoft.com/office/drawing/2014/main" id="{1B1FA0A2-4099-0413-173A-B70BB9DBA789}"/>
              </a:ext>
            </a:extLst>
          </p:cNvPr>
          <p:cNvPicPr>
            <a:picLocks noChangeAspect="1"/>
          </p:cNvPicPr>
          <p:nvPr/>
        </p:nvPicPr>
        <p:blipFill>
          <a:blip r:embed="rId3"/>
          <a:stretch>
            <a:fillRect/>
          </a:stretch>
        </p:blipFill>
        <p:spPr>
          <a:xfrm>
            <a:off x="329160" y="2113227"/>
            <a:ext cx="3104612" cy="2220472"/>
          </a:xfrm>
          <a:prstGeom prst="rect">
            <a:avLst/>
          </a:prstGeom>
        </p:spPr>
      </p:pic>
      <p:pic>
        <p:nvPicPr>
          <p:cNvPr id="18" name="圖片 17">
            <a:extLst>
              <a:ext uri="{FF2B5EF4-FFF2-40B4-BE49-F238E27FC236}">
                <a16:creationId xmlns:a16="http://schemas.microsoft.com/office/drawing/2014/main" id="{E9A7629F-4E9C-7456-12C7-60F6C4776756}"/>
              </a:ext>
            </a:extLst>
          </p:cNvPr>
          <p:cNvPicPr>
            <a:picLocks noChangeAspect="1"/>
          </p:cNvPicPr>
          <p:nvPr/>
        </p:nvPicPr>
        <p:blipFill>
          <a:blip r:embed="rId4"/>
          <a:stretch>
            <a:fillRect/>
          </a:stretch>
        </p:blipFill>
        <p:spPr>
          <a:xfrm>
            <a:off x="3761676" y="1720357"/>
            <a:ext cx="5053164" cy="3306225"/>
          </a:xfrm>
          <a:prstGeom prst="rect">
            <a:avLst/>
          </a:prstGeom>
        </p:spPr>
      </p:pic>
    </p:spTree>
    <p:extLst>
      <p:ext uri="{BB962C8B-B14F-4D97-AF65-F5344CB8AC3E}">
        <p14:creationId xmlns:p14="http://schemas.microsoft.com/office/powerpoint/2010/main" val="3922695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References</a:t>
            </a:r>
            <a:endParaRPr dirty="0"/>
          </a:p>
        </p:txBody>
      </p:sp>
      <p:grpSp>
        <p:nvGrpSpPr>
          <p:cNvPr id="124" name="Google Shape;124;p15"/>
          <p:cNvGrpSpPr/>
          <p:nvPr/>
        </p:nvGrpSpPr>
        <p:grpSpPr>
          <a:xfrm>
            <a:off x="916458" y="1019750"/>
            <a:ext cx="214625" cy="214625"/>
            <a:chOff x="2594050" y="1631825"/>
            <a:chExt cx="439625" cy="439625"/>
          </a:xfrm>
        </p:grpSpPr>
        <p:sp>
          <p:nvSpPr>
            <p:cNvPr id="125" name="Google Shape;125;p1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 name="文字版面配置區 2">
            <a:extLst>
              <a:ext uri="{FF2B5EF4-FFF2-40B4-BE49-F238E27FC236}">
                <a16:creationId xmlns:a16="http://schemas.microsoft.com/office/drawing/2014/main" id="{8C12F4F1-7E60-6189-087C-DE830D351564}"/>
              </a:ext>
            </a:extLst>
          </p:cNvPr>
          <p:cNvSpPr>
            <a:spLocks noGrp="1"/>
          </p:cNvSpPr>
          <p:nvPr>
            <p:ph type="body" idx="1"/>
          </p:nvPr>
        </p:nvSpPr>
        <p:spPr>
          <a:xfrm>
            <a:off x="305874" y="1493181"/>
            <a:ext cx="8511023" cy="3112200"/>
          </a:xfrm>
        </p:spPr>
        <p:txBody>
          <a:bodyPr/>
          <a:lstStyle/>
          <a:p>
            <a:pPr marL="342900" indent="-342900"/>
            <a:r>
              <a:rPr lang="en-US" altLang="zh-TW" sz="2000" dirty="0">
                <a:latin typeface="Times New Roman" panose="02020603050405020304" pitchFamily="18" charset="0"/>
                <a:ea typeface="標楷體" panose="03000509000000000000" pitchFamily="65" charset="-120"/>
                <a:cs typeface="Times New Roman" panose="02020603050405020304" pitchFamily="18" charset="0"/>
                <a:hlinkClick r:id="rId3"/>
              </a:rPr>
              <a:t>https://orangedatamining.com/</a:t>
            </a:r>
          </a:p>
          <a:p>
            <a:pPr marL="342900" indent="-342900"/>
            <a:r>
              <a:rPr lang="en-US" altLang="zh-TW" sz="2000" dirty="0">
                <a:latin typeface="Times New Roman" panose="02020603050405020304" pitchFamily="18" charset="0"/>
                <a:ea typeface="標楷體" panose="03000509000000000000" pitchFamily="65" charset="-120"/>
                <a:cs typeface="Times New Roman" panose="02020603050405020304" pitchFamily="18" charset="0"/>
                <a:hlinkClick r:id="rId3"/>
              </a:rPr>
              <a:t>https://youtube.com/playlist?list=PLmNPvQr9Tf-ZSDLwOzxpvY-HrE0yv-8Fy&amp;si=9iDgnHsqaronHWSa</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en-US" altLang="zh-TW" sz="2000" dirty="0">
                <a:latin typeface="Times New Roman" panose="02020603050405020304" pitchFamily="18" charset="0"/>
                <a:ea typeface="標楷體" panose="03000509000000000000" pitchFamily="65" charset="-120"/>
                <a:cs typeface="Times New Roman" panose="02020603050405020304" pitchFamily="18" charset="0"/>
                <a:hlinkClick r:id="rId4"/>
              </a:rPr>
              <a:t>https://www.notion.so/wesleych3n/Machine-Learning-2-Orange-5870b44fbc964688bba0c0dbbd32be2f</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r>
              <a:rPr lang="en-US" altLang="zh-TW" sz="2000" dirty="0">
                <a:latin typeface="Times New Roman" panose="02020603050405020304" pitchFamily="18" charset="0"/>
                <a:ea typeface="標楷體" panose="03000509000000000000" pitchFamily="65" charset="-120"/>
                <a:cs typeface="Times New Roman" panose="02020603050405020304" pitchFamily="18" charset="0"/>
                <a:hlinkClick r:id="rId5"/>
              </a:rPr>
              <a:t>https://www.notion.so/wesleych3n/Machine-Learning-3-Orange2-f89733b5c1024e9bbed476edc781ccec</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752212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8B60FA3A-EF9C-92EF-8C5A-3169B56C1A46}"/>
              </a:ext>
            </a:extLst>
          </p:cNvPr>
          <p:cNvSpPr>
            <a:spLocks noGrp="1"/>
          </p:cNvSpPr>
          <p:nvPr>
            <p:ph type="body" idx="1"/>
          </p:nvPr>
        </p:nvSpPr>
        <p:spPr>
          <a:xfrm>
            <a:off x="1990500" y="2311950"/>
            <a:ext cx="5163000" cy="519600"/>
          </a:xfrm>
        </p:spPr>
        <p:txBody>
          <a:bodyPr/>
          <a:lstStyle/>
          <a:p>
            <a:r>
              <a:rPr lang="en" altLang="zh-TW" sz="3600" b="1" i="0" dirty="0"/>
              <a:t>Thanks for listening</a:t>
            </a:r>
            <a:endParaRPr kumimoji="1" lang="zh-TW" altLang="en-US" sz="3600" b="1" i="0" dirty="0"/>
          </a:p>
        </p:txBody>
      </p:sp>
      <p:sp>
        <p:nvSpPr>
          <p:cNvPr id="3" name="投影片編號版面配置區 2">
            <a:extLst>
              <a:ext uri="{FF2B5EF4-FFF2-40B4-BE49-F238E27FC236}">
                <a16:creationId xmlns:a16="http://schemas.microsoft.com/office/drawing/2014/main" id="{4DED30F5-4C18-0055-CD37-18ABA55F45B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2050" name="Picture 2" descr="Orange Data Mining | Ljubljana">
            <a:extLst>
              <a:ext uri="{FF2B5EF4-FFF2-40B4-BE49-F238E27FC236}">
                <a16:creationId xmlns:a16="http://schemas.microsoft.com/office/drawing/2014/main" id="{70C4057E-B418-1917-C8F0-1F92320DE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965" y="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01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Types of Machine Learning</a:t>
            </a:r>
            <a:endParaRPr dirty="0"/>
          </a:p>
        </p:txBody>
      </p:sp>
      <p:grpSp>
        <p:nvGrpSpPr>
          <p:cNvPr id="124" name="Google Shape;124;p15"/>
          <p:cNvGrpSpPr/>
          <p:nvPr/>
        </p:nvGrpSpPr>
        <p:grpSpPr>
          <a:xfrm>
            <a:off x="916458" y="1019750"/>
            <a:ext cx="214625" cy="214625"/>
            <a:chOff x="2594050" y="1631825"/>
            <a:chExt cx="439625" cy="439625"/>
          </a:xfrm>
        </p:grpSpPr>
        <p:sp>
          <p:nvSpPr>
            <p:cNvPr id="125" name="Google Shape;125;p1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5" name="圖片 4">
            <a:extLst>
              <a:ext uri="{FF2B5EF4-FFF2-40B4-BE49-F238E27FC236}">
                <a16:creationId xmlns:a16="http://schemas.microsoft.com/office/drawing/2014/main" id="{4015E70A-97ED-CFCF-DB10-FBB2C608E87F}"/>
              </a:ext>
            </a:extLst>
          </p:cNvPr>
          <p:cNvPicPr>
            <a:picLocks noChangeAspect="1"/>
          </p:cNvPicPr>
          <p:nvPr/>
        </p:nvPicPr>
        <p:blipFill>
          <a:blip r:embed="rId3"/>
          <a:stretch>
            <a:fillRect/>
          </a:stretch>
        </p:blipFill>
        <p:spPr>
          <a:xfrm>
            <a:off x="1776554" y="1331712"/>
            <a:ext cx="5590891" cy="3717594"/>
          </a:xfrm>
          <a:prstGeom prst="rect">
            <a:avLst/>
          </a:prstGeom>
        </p:spPr>
      </p:pic>
    </p:spTree>
    <p:extLst>
      <p:ext uri="{BB962C8B-B14F-4D97-AF65-F5344CB8AC3E}">
        <p14:creationId xmlns:p14="http://schemas.microsoft.com/office/powerpoint/2010/main" val="1164298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Some Application Examples</a:t>
            </a:r>
            <a:endParaRPr dirty="0"/>
          </a:p>
        </p:txBody>
      </p:sp>
      <p:grpSp>
        <p:nvGrpSpPr>
          <p:cNvPr id="124" name="Google Shape;124;p15"/>
          <p:cNvGrpSpPr/>
          <p:nvPr/>
        </p:nvGrpSpPr>
        <p:grpSpPr>
          <a:xfrm>
            <a:off x="916458" y="1019750"/>
            <a:ext cx="214625" cy="214625"/>
            <a:chOff x="2594050" y="1631825"/>
            <a:chExt cx="439625" cy="439625"/>
          </a:xfrm>
        </p:grpSpPr>
        <p:sp>
          <p:nvSpPr>
            <p:cNvPr id="125" name="Google Shape;125;p1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4" name="文字版面配置區 2">
            <a:extLst>
              <a:ext uri="{FF2B5EF4-FFF2-40B4-BE49-F238E27FC236}">
                <a16:creationId xmlns:a16="http://schemas.microsoft.com/office/drawing/2014/main" id="{7F35DD42-107E-EAA0-C4F8-F627987743C5}"/>
              </a:ext>
            </a:extLst>
          </p:cNvPr>
          <p:cNvSpPr>
            <a:spLocks noGrp="1"/>
          </p:cNvSpPr>
          <p:nvPr>
            <p:ph type="body" idx="1"/>
          </p:nvPr>
        </p:nvSpPr>
        <p:spPr>
          <a:xfrm>
            <a:off x="305874" y="1493181"/>
            <a:ext cx="8511023" cy="3112200"/>
          </a:xfrm>
        </p:spPr>
        <p:txBody>
          <a:bodyPr/>
          <a:lstStyle/>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Science (Medical imaging, bio-informatics)</a:t>
            </a: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Retail (Stock control, demographic store placement)</a:t>
            </a: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Manufacturing (Quality control, automated monitoring)</a:t>
            </a: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Health care (Scheduling)</a:t>
            </a: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Security (Intelligent smoke alarms, fraud detection)</a:t>
            </a: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Marketing (Targeting promotions)</a:t>
            </a:r>
          </a:p>
          <a:p>
            <a:pPr marL="342900" indent="-342900"/>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Finance (Credit scoring, risk analysis...)</a:t>
            </a:r>
          </a:p>
        </p:txBody>
      </p:sp>
    </p:spTree>
    <p:extLst>
      <p:ext uri="{BB962C8B-B14F-4D97-AF65-F5344CB8AC3E}">
        <p14:creationId xmlns:p14="http://schemas.microsoft.com/office/powerpoint/2010/main" val="1732105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Ex1: Linear Regression</a:t>
            </a:r>
            <a:endParaRPr dirty="0"/>
          </a:p>
        </p:txBody>
      </p:sp>
      <p:grpSp>
        <p:nvGrpSpPr>
          <p:cNvPr id="124" name="Google Shape;124;p15"/>
          <p:cNvGrpSpPr/>
          <p:nvPr/>
        </p:nvGrpSpPr>
        <p:grpSpPr>
          <a:xfrm>
            <a:off x="916458" y="1019750"/>
            <a:ext cx="214625" cy="214625"/>
            <a:chOff x="2594050" y="1631825"/>
            <a:chExt cx="439625" cy="439625"/>
          </a:xfrm>
        </p:grpSpPr>
        <p:sp>
          <p:nvSpPr>
            <p:cNvPr id="125" name="Google Shape;125;p1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圖片 2">
            <a:extLst>
              <a:ext uri="{FF2B5EF4-FFF2-40B4-BE49-F238E27FC236}">
                <a16:creationId xmlns:a16="http://schemas.microsoft.com/office/drawing/2014/main" id="{4CD8478F-A451-A868-3C5A-E84C07BDA59D}"/>
              </a:ext>
            </a:extLst>
          </p:cNvPr>
          <p:cNvPicPr>
            <a:picLocks noChangeAspect="1"/>
          </p:cNvPicPr>
          <p:nvPr/>
        </p:nvPicPr>
        <p:blipFill>
          <a:blip r:embed="rId3"/>
          <a:stretch>
            <a:fillRect/>
          </a:stretch>
        </p:blipFill>
        <p:spPr>
          <a:xfrm>
            <a:off x="1424067" y="1331712"/>
            <a:ext cx="6295866" cy="3799941"/>
          </a:xfrm>
          <a:prstGeom prst="rect">
            <a:avLst/>
          </a:prstGeom>
        </p:spPr>
      </p:pic>
    </p:spTree>
    <p:extLst>
      <p:ext uri="{BB962C8B-B14F-4D97-AF65-F5344CB8AC3E}">
        <p14:creationId xmlns:p14="http://schemas.microsoft.com/office/powerpoint/2010/main" val="3065969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381250" y="896112"/>
            <a:ext cx="4952644"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Ex2: Handwritten Number Recognition</a:t>
            </a:r>
            <a:endParaRPr dirty="0"/>
          </a:p>
        </p:txBody>
      </p:sp>
      <p:grpSp>
        <p:nvGrpSpPr>
          <p:cNvPr id="124" name="Google Shape;124;p15"/>
          <p:cNvGrpSpPr/>
          <p:nvPr/>
        </p:nvGrpSpPr>
        <p:grpSpPr>
          <a:xfrm>
            <a:off x="916458" y="1019750"/>
            <a:ext cx="214625" cy="214625"/>
            <a:chOff x="2594050" y="1631825"/>
            <a:chExt cx="439625" cy="439625"/>
          </a:xfrm>
        </p:grpSpPr>
        <p:sp>
          <p:nvSpPr>
            <p:cNvPr id="125" name="Google Shape;125;p1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圖片 2">
            <a:extLst>
              <a:ext uri="{FF2B5EF4-FFF2-40B4-BE49-F238E27FC236}">
                <a16:creationId xmlns:a16="http://schemas.microsoft.com/office/drawing/2014/main" id="{7089BE62-43DB-F332-3A2B-2804325219D9}"/>
              </a:ext>
            </a:extLst>
          </p:cNvPr>
          <p:cNvPicPr>
            <a:picLocks noChangeAspect="1"/>
          </p:cNvPicPr>
          <p:nvPr/>
        </p:nvPicPr>
        <p:blipFill>
          <a:blip r:embed="rId3"/>
          <a:stretch>
            <a:fillRect/>
          </a:stretch>
        </p:blipFill>
        <p:spPr>
          <a:xfrm>
            <a:off x="1514927" y="1310618"/>
            <a:ext cx="6114145" cy="3832833"/>
          </a:xfrm>
          <a:prstGeom prst="rect">
            <a:avLst/>
          </a:prstGeom>
        </p:spPr>
      </p:pic>
    </p:spTree>
    <p:extLst>
      <p:ext uri="{BB962C8B-B14F-4D97-AF65-F5344CB8AC3E}">
        <p14:creationId xmlns:p14="http://schemas.microsoft.com/office/powerpoint/2010/main" val="2324231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Ex3: Face Detection</a:t>
            </a:r>
            <a:endParaRPr dirty="0"/>
          </a:p>
        </p:txBody>
      </p:sp>
      <p:grpSp>
        <p:nvGrpSpPr>
          <p:cNvPr id="124" name="Google Shape;124;p15"/>
          <p:cNvGrpSpPr/>
          <p:nvPr/>
        </p:nvGrpSpPr>
        <p:grpSpPr>
          <a:xfrm>
            <a:off x="916458" y="1019750"/>
            <a:ext cx="214625" cy="214625"/>
            <a:chOff x="2594050" y="1631825"/>
            <a:chExt cx="439625" cy="439625"/>
          </a:xfrm>
        </p:grpSpPr>
        <p:sp>
          <p:nvSpPr>
            <p:cNvPr id="125" name="Google Shape;125;p1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圖片 2">
            <a:extLst>
              <a:ext uri="{FF2B5EF4-FFF2-40B4-BE49-F238E27FC236}">
                <a16:creationId xmlns:a16="http://schemas.microsoft.com/office/drawing/2014/main" id="{35492617-5E85-CE42-F14C-C1A201E10FC0}"/>
              </a:ext>
            </a:extLst>
          </p:cNvPr>
          <p:cNvPicPr>
            <a:picLocks noChangeAspect="1"/>
          </p:cNvPicPr>
          <p:nvPr/>
        </p:nvPicPr>
        <p:blipFill>
          <a:blip r:embed="rId3"/>
          <a:stretch>
            <a:fillRect/>
          </a:stretch>
        </p:blipFill>
        <p:spPr>
          <a:xfrm>
            <a:off x="1417605" y="1331712"/>
            <a:ext cx="6308789" cy="3712078"/>
          </a:xfrm>
          <a:prstGeom prst="rect">
            <a:avLst/>
          </a:prstGeom>
        </p:spPr>
      </p:pic>
    </p:spTree>
    <p:extLst>
      <p:ext uri="{BB962C8B-B14F-4D97-AF65-F5344CB8AC3E}">
        <p14:creationId xmlns:p14="http://schemas.microsoft.com/office/powerpoint/2010/main" val="387625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Ex4: Stock Price Prediction</a:t>
            </a:r>
            <a:endParaRPr dirty="0"/>
          </a:p>
        </p:txBody>
      </p:sp>
      <p:grpSp>
        <p:nvGrpSpPr>
          <p:cNvPr id="124" name="Google Shape;124;p15"/>
          <p:cNvGrpSpPr/>
          <p:nvPr/>
        </p:nvGrpSpPr>
        <p:grpSpPr>
          <a:xfrm>
            <a:off x="916458" y="1019750"/>
            <a:ext cx="214625" cy="214625"/>
            <a:chOff x="2594050" y="1631825"/>
            <a:chExt cx="439625" cy="439625"/>
          </a:xfrm>
        </p:grpSpPr>
        <p:sp>
          <p:nvSpPr>
            <p:cNvPr id="125" name="Google Shape;125;p1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圖片 2">
            <a:extLst>
              <a:ext uri="{FF2B5EF4-FFF2-40B4-BE49-F238E27FC236}">
                <a16:creationId xmlns:a16="http://schemas.microsoft.com/office/drawing/2014/main" id="{9F62FFF8-FA47-B5FE-7DF6-9AD8685BB772}"/>
              </a:ext>
            </a:extLst>
          </p:cNvPr>
          <p:cNvPicPr>
            <a:picLocks noChangeAspect="1"/>
          </p:cNvPicPr>
          <p:nvPr/>
        </p:nvPicPr>
        <p:blipFill>
          <a:blip r:embed="rId3"/>
          <a:stretch>
            <a:fillRect/>
          </a:stretch>
        </p:blipFill>
        <p:spPr>
          <a:xfrm>
            <a:off x="1156415" y="1331712"/>
            <a:ext cx="6831170" cy="3782008"/>
          </a:xfrm>
          <a:prstGeom prst="rect">
            <a:avLst/>
          </a:prstGeom>
        </p:spPr>
      </p:pic>
    </p:spTree>
    <p:extLst>
      <p:ext uri="{BB962C8B-B14F-4D97-AF65-F5344CB8AC3E}">
        <p14:creationId xmlns:p14="http://schemas.microsoft.com/office/powerpoint/2010/main" val="3024775716"/>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8124</TotalTime>
  <Words>866</Words>
  <Application>Microsoft Office PowerPoint</Application>
  <PresentationFormat>如螢幕大小 (16:9)</PresentationFormat>
  <Paragraphs>191</Paragraphs>
  <Slides>38</Slides>
  <Notes>19</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38</vt:i4>
      </vt:variant>
    </vt:vector>
  </HeadingPairs>
  <TitlesOfParts>
    <vt:vector size="44" baseType="lpstr">
      <vt:lpstr>Quattrocento Sans</vt:lpstr>
      <vt:lpstr>Arial</vt:lpstr>
      <vt:lpstr>Trebuchet MS</vt:lpstr>
      <vt:lpstr>Lora</vt:lpstr>
      <vt:lpstr>Times New Roman</vt:lpstr>
      <vt:lpstr>Viola template</vt:lpstr>
      <vt:lpstr>405 BBLAB Machine Learning</vt:lpstr>
      <vt:lpstr>Outline</vt:lpstr>
      <vt:lpstr>What is Machine Learning?</vt:lpstr>
      <vt:lpstr>Types of Machine Learning</vt:lpstr>
      <vt:lpstr>Some Application Examples</vt:lpstr>
      <vt:lpstr>Ex1: Linear Regression</vt:lpstr>
      <vt:lpstr>Ex2: Handwritten Number Recognition</vt:lpstr>
      <vt:lpstr>Ex3: Face Detection</vt:lpstr>
      <vt:lpstr>Ex4: Stock Price Prediction</vt:lpstr>
      <vt:lpstr>Ex5: Spam Classification</vt:lpstr>
      <vt:lpstr>Ex6: Recommender System</vt:lpstr>
      <vt:lpstr>Machine Learning Types</vt:lpstr>
      <vt:lpstr>Supervised Learning</vt:lpstr>
      <vt:lpstr>Unsupervised Learning</vt:lpstr>
      <vt:lpstr>Semi-Supervised Learning</vt:lpstr>
      <vt:lpstr>Reinforcement Learning</vt:lpstr>
      <vt:lpstr>Concept</vt:lpstr>
      <vt:lpstr>Machine Learning Algorithms</vt:lpstr>
      <vt:lpstr>Principal Components Analysis</vt:lpstr>
      <vt:lpstr>Concepts</vt:lpstr>
      <vt:lpstr>Visualization</vt:lpstr>
      <vt:lpstr>Classification vs Clustering</vt:lpstr>
      <vt:lpstr>Perceptron</vt:lpstr>
      <vt:lpstr>Logistic Regression</vt:lpstr>
      <vt:lpstr>K-means Clustering</vt:lpstr>
      <vt:lpstr>K-means Clustering</vt:lpstr>
      <vt:lpstr>K-means Clustering</vt:lpstr>
      <vt:lpstr>Orange</vt:lpstr>
      <vt:lpstr>Advantages</vt:lpstr>
      <vt:lpstr>Tutorial</vt:lpstr>
      <vt:lpstr>PowerPoint 簡報</vt:lpstr>
      <vt:lpstr>Demo</vt:lpstr>
      <vt:lpstr>Model evaluation and Scoring</vt:lpstr>
      <vt:lpstr>Add-ons</vt:lpstr>
      <vt:lpstr>Principal Component Analysis</vt:lpstr>
      <vt:lpstr>K-Means</vt:lpstr>
      <vt:lpstr>References</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405 BBLAB 暑期課程</dc:title>
  <cp:lastModifiedBy>喬尹 鄧</cp:lastModifiedBy>
  <cp:revision>140</cp:revision>
  <dcterms:modified xsi:type="dcterms:W3CDTF">2023-12-26T12:51:15Z</dcterms:modified>
</cp:coreProperties>
</file>